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364" r:id="rId3"/>
    <p:sldId id="365" r:id="rId4"/>
    <p:sldId id="459" r:id="rId5"/>
    <p:sldId id="366" r:id="rId6"/>
    <p:sldId id="367" r:id="rId7"/>
    <p:sldId id="368" r:id="rId8"/>
    <p:sldId id="369" r:id="rId9"/>
    <p:sldId id="460" r:id="rId10"/>
    <p:sldId id="355" r:id="rId11"/>
    <p:sldId id="370" r:id="rId12"/>
    <p:sldId id="461" r:id="rId13"/>
    <p:sldId id="371" r:id="rId14"/>
    <p:sldId id="462" r:id="rId15"/>
    <p:sldId id="356" r:id="rId16"/>
    <p:sldId id="357" r:id="rId17"/>
    <p:sldId id="372" r:id="rId18"/>
    <p:sldId id="463" r:id="rId19"/>
    <p:sldId id="373" r:id="rId20"/>
    <p:sldId id="374" r:id="rId21"/>
    <p:sldId id="447" r:id="rId22"/>
    <p:sldId id="464" r:id="rId23"/>
    <p:sldId id="375" r:id="rId24"/>
    <p:sldId id="465" r:id="rId25"/>
    <p:sldId id="376" r:id="rId26"/>
    <p:sldId id="377" r:id="rId27"/>
    <p:sldId id="378" r:id="rId28"/>
    <p:sldId id="379" r:id="rId29"/>
    <p:sldId id="380" r:id="rId30"/>
    <p:sldId id="466" r:id="rId31"/>
    <p:sldId id="381" r:id="rId32"/>
    <p:sldId id="477" r:id="rId33"/>
    <p:sldId id="382" r:id="rId34"/>
    <p:sldId id="318" r:id="rId35"/>
    <p:sldId id="277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397" r:id="rId51"/>
    <p:sldId id="398" r:id="rId52"/>
    <p:sldId id="399" r:id="rId53"/>
    <p:sldId id="467" r:id="rId54"/>
    <p:sldId id="400" r:id="rId55"/>
    <p:sldId id="401" r:id="rId56"/>
    <p:sldId id="402" r:id="rId57"/>
    <p:sldId id="452" r:id="rId58"/>
    <p:sldId id="403" r:id="rId59"/>
    <p:sldId id="468" r:id="rId60"/>
    <p:sldId id="404" r:id="rId61"/>
    <p:sldId id="405" r:id="rId62"/>
    <p:sldId id="406" r:id="rId63"/>
    <p:sldId id="407" r:id="rId64"/>
    <p:sldId id="469" r:id="rId65"/>
    <p:sldId id="409" r:id="rId66"/>
    <p:sldId id="410" r:id="rId67"/>
    <p:sldId id="426" r:id="rId68"/>
    <p:sldId id="428" r:id="rId69"/>
    <p:sldId id="429" r:id="rId70"/>
    <p:sldId id="470" r:id="rId71"/>
    <p:sldId id="430" r:id="rId72"/>
    <p:sldId id="431" r:id="rId73"/>
    <p:sldId id="433" r:id="rId74"/>
    <p:sldId id="432" r:id="rId75"/>
    <p:sldId id="471" r:id="rId76"/>
    <p:sldId id="434" r:id="rId77"/>
    <p:sldId id="435" r:id="rId78"/>
    <p:sldId id="472" r:id="rId79"/>
    <p:sldId id="454" r:id="rId80"/>
    <p:sldId id="473" r:id="rId81"/>
    <p:sldId id="436" r:id="rId82"/>
    <p:sldId id="453" r:id="rId83"/>
    <p:sldId id="438" r:id="rId84"/>
    <p:sldId id="449" r:id="rId85"/>
    <p:sldId id="474" r:id="rId86"/>
    <p:sldId id="455" r:id="rId87"/>
    <p:sldId id="456" r:id="rId88"/>
    <p:sldId id="457" r:id="rId89"/>
    <p:sldId id="475" r:id="rId90"/>
    <p:sldId id="439" r:id="rId91"/>
    <p:sldId id="478" r:id="rId92"/>
    <p:sldId id="411" r:id="rId93"/>
    <p:sldId id="479" r:id="rId94"/>
    <p:sldId id="412" r:id="rId95"/>
    <p:sldId id="476" r:id="rId96"/>
    <p:sldId id="319" r:id="rId97"/>
    <p:sldId id="413" r:id="rId98"/>
    <p:sldId id="414" r:id="rId99"/>
    <p:sldId id="458" r:id="rId100"/>
    <p:sldId id="415" r:id="rId101"/>
    <p:sldId id="480" r:id="rId102"/>
    <p:sldId id="334" r:id="rId103"/>
  </p:sldIdLst>
  <p:sldSz cx="9144000" cy="5143500" type="screen16x9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66"/>
    <a:srgbClr val="9BBB59"/>
    <a:srgbClr val="F2F2F2"/>
    <a:srgbClr val="99B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 autoAdjust="0"/>
    <p:restoredTop sz="94660"/>
  </p:normalViewPr>
  <p:slideViewPr>
    <p:cSldViewPr snapToObjects="1">
      <p:cViewPr>
        <p:scale>
          <a:sx n="110" d="100"/>
          <a:sy n="110" d="100"/>
        </p:scale>
        <p:origin x="-1364" y="-51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DA60C-F55E-4693-819A-272F5D0184C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BD85239-6627-465D-8E36-86B3CF04A89B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1977</a:t>
          </a:r>
          <a:r>
            <a:rPr lang="zh-TW" sz="1800" b="1" dirty="0" smtClean="0"/>
            <a:t>年，</a:t>
          </a:r>
          <a:r>
            <a:rPr lang="zh-TW" altLang="en-US" sz="1800" b="1" dirty="0" smtClean="0"/>
            <a:t>臺灣</a:t>
          </a:r>
          <a:r>
            <a:rPr lang="zh-TW" sz="1800" b="1" dirty="0" smtClean="0"/>
            <a:t>大學設立了最早命名為資訊工程系的科系。</a:t>
          </a:r>
          <a:endParaRPr lang="zh-TW" sz="1800" dirty="0"/>
        </a:p>
      </dgm:t>
    </dgm:pt>
    <dgm:pt modelId="{4C0E87C3-992B-4A93-B4D3-596496170A77}" type="sibTrans" cxnId="{B35F12B6-4FA7-41E5-8567-7115C1BA5B95}">
      <dgm:prSet/>
      <dgm:spPr/>
      <dgm:t>
        <a:bodyPr/>
        <a:lstStyle/>
        <a:p>
          <a:endParaRPr lang="zh-TW" altLang="en-US"/>
        </a:p>
      </dgm:t>
    </dgm:pt>
    <dgm:pt modelId="{3EA4C932-E069-4D8B-88F6-84BE60D3A6BB}" type="parTrans" cxnId="{B35F12B6-4FA7-41E5-8567-7115C1BA5B95}">
      <dgm:prSet/>
      <dgm:spPr/>
      <dgm:t>
        <a:bodyPr/>
        <a:lstStyle/>
        <a:p>
          <a:endParaRPr lang="zh-TW" altLang="en-US"/>
        </a:p>
      </dgm:t>
    </dgm:pt>
    <dgm:pt modelId="{1FCBF336-AE42-4EB0-A0AD-4E913405EC69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1969</a:t>
          </a:r>
          <a:r>
            <a:rPr lang="zh-TW" sz="1800" b="1" dirty="0" smtClean="0"/>
            <a:t>年，淡江大學設立的電子計算機科學學系是</a:t>
          </a:r>
          <a:r>
            <a:rPr lang="zh-TW" altLang="en-US" sz="1800" b="1" dirty="0" smtClean="0"/>
            <a:t>臺灣</a:t>
          </a:r>
          <a:r>
            <a:rPr lang="zh-TW" sz="1800" b="1" dirty="0" smtClean="0"/>
            <a:t>最早的計算機科學系。</a:t>
          </a:r>
          <a:endParaRPr lang="zh-TW" sz="1800" dirty="0"/>
        </a:p>
      </dgm:t>
    </dgm:pt>
    <dgm:pt modelId="{511E48C7-E8A4-4387-94BA-00FAD40C00D8}" type="sibTrans" cxnId="{E2C833D3-BE0D-4BA6-9559-32EF6DD3976D}">
      <dgm:prSet/>
      <dgm:spPr/>
      <dgm:t>
        <a:bodyPr/>
        <a:lstStyle/>
        <a:p>
          <a:endParaRPr lang="zh-TW" altLang="en-US"/>
        </a:p>
      </dgm:t>
    </dgm:pt>
    <dgm:pt modelId="{F8D46124-681E-4255-ADD3-3C4CD192566C}" type="parTrans" cxnId="{E2C833D3-BE0D-4BA6-9559-32EF6DD3976D}">
      <dgm:prSet/>
      <dgm:spPr/>
      <dgm:t>
        <a:bodyPr/>
        <a:lstStyle/>
        <a:p>
          <a:endParaRPr lang="zh-TW" altLang="en-US"/>
        </a:p>
      </dgm:t>
    </dgm:pt>
    <dgm:pt modelId="{BC6066D0-A971-46FA-8EC4-E395BF22814B}">
      <dgm:prSet custT="1"/>
      <dgm:spPr/>
      <dgm:t>
        <a:bodyPr/>
        <a:lstStyle/>
        <a:p>
          <a:pPr algn="l" rtl="0"/>
          <a:r>
            <a:rPr lang="zh-TW" sz="1800" b="1" dirty="0" smtClean="0"/>
            <a:t>西元</a:t>
          </a:r>
          <a:r>
            <a:rPr lang="en-US" sz="1800" b="1" dirty="0" smtClean="0"/>
            <a:t>1960</a:t>
          </a:r>
          <a:r>
            <a:rPr lang="zh-TW" sz="1800" b="1" dirty="0" smtClean="0"/>
            <a:t>年，交通大學設立</a:t>
          </a:r>
          <a:r>
            <a:rPr lang="zh-TW" altLang="en-US" sz="1800" b="1" dirty="0" smtClean="0"/>
            <a:t>臺灣</a:t>
          </a:r>
          <a:r>
            <a:rPr lang="zh-TW" sz="1800" b="1" dirty="0" smtClean="0"/>
            <a:t>最早的計算機研究學程。</a:t>
          </a:r>
          <a:endParaRPr lang="zh-TW" sz="1800" dirty="0"/>
        </a:p>
      </dgm:t>
    </dgm:pt>
    <dgm:pt modelId="{B132C0F8-B451-453B-8B9E-98D8C42149FC}" type="sibTrans" cxnId="{591FE704-916D-4638-8836-469903593F1E}">
      <dgm:prSet/>
      <dgm:spPr/>
      <dgm:t>
        <a:bodyPr/>
        <a:lstStyle/>
        <a:p>
          <a:endParaRPr lang="zh-TW" altLang="en-US"/>
        </a:p>
      </dgm:t>
    </dgm:pt>
    <dgm:pt modelId="{A40D9460-D7BC-4CEE-A16B-12C97CA6A17F}" type="parTrans" cxnId="{591FE704-916D-4638-8836-469903593F1E}">
      <dgm:prSet/>
      <dgm:spPr/>
      <dgm:t>
        <a:bodyPr/>
        <a:lstStyle/>
        <a:p>
          <a:endParaRPr lang="zh-TW" altLang="en-US"/>
        </a:p>
      </dgm:t>
    </dgm:pt>
    <dgm:pt modelId="{20A02875-B920-4502-90E2-A829E9A4AE06}" type="pres">
      <dgm:prSet presAssocID="{8DEDA60C-F55E-4693-819A-272F5D0184C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80EC0E7-D492-4778-AD42-09E7261423B2}" type="pres">
      <dgm:prSet presAssocID="{BC6066D0-A971-46FA-8EC4-E395BF22814B}" presName="node" presStyleLbl="node1" presStyleIdx="0" presStyleCnt="3" custScaleX="11920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901B86-A96E-461B-AE1A-DDC0B6783B88}" type="pres">
      <dgm:prSet presAssocID="{B132C0F8-B451-453B-8B9E-98D8C42149FC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6B42B3A-F4A2-4540-A4B1-79A477796CE4}" type="pres">
      <dgm:prSet presAssocID="{B132C0F8-B451-453B-8B9E-98D8C42149FC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3758DBC1-6C11-44C0-AB85-0F95675156F3}" type="pres">
      <dgm:prSet presAssocID="{1FCBF336-AE42-4EB0-A0AD-4E913405EC69}" presName="node" presStyleLbl="node1" presStyleIdx="1" presStyleCnt="3" custScaleX="16505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8CEFBE9-1FE3-44E2-9BCF-421701B8C49D}" type="pres">
      <dgm:prSet presAssocID="{511E48C7-E8A4-4387-94BA-00FAD40C00D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61320EF-717F-4F65-B088-79EEB705E99F}" type="pres">
      <dgm:prSet presAssocID="{511E48C7-E8A4-4387-94BA-00FAD40C00D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A24774EF-6DB9-4725-8CFC-3AE89CC59633}" type="pres">
      <dgm:prSet presAssocID="{7BD85239-6627-465D-8E36-86B3CF04A89B}" presName="node" presStyleLbl="node1" presStyleIdx="2" presStyleCnt="3" custScaleX="13562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EC46583-B6EE-42B9-B58F-2707E9BA56BB}" type="presOf" srcId="{1FCBF336-AE42-4EB0-A0AD-4E913405EC69}" destId="{3758DBC1-6C11-44C0-AB85-0F95675156F3}" srcOrd="0" destOrd="0" presId="urn:microsoft.com/office/officeart/2005/8/layout/process1"/>
    <dgm:cxn modelId="{46B8299D-28F3-4371-AFCC-2E945FD02DEA}" type="presOf" srcId="{8DEDA60C-F55E-4693-819A-272F5D0184C3}" destId="{20A02875-B920-4502-90E2-A829E9A4AE06}" srcOrd="0" destOrd="0" presId="urn:microsoft.com/office/officeart/2005/8/layout/process1"/>
    <dgm:cxn modelId="{591FE704-916D-4638-8836-469903593F1E}" srcId="{8DEDA60C-F55E-4693-819A-272F5D0184C3}" destId="{BC6066D0-A971-46FA-8EC4-E395BF22814B}" srcOrd="0" destOrd="0" parTransId="{A40D9460-D7BC-4CEE-A16B-12C97CA6A17F}" sibTransId="{B132C0F8-B451-453B-8B9E-98D8C42149FC}"/>
    <dgm:cxn modelId="{06EFB425-42CF-452D-B0C4-6FE8FEF93AC5}" type="presOf" srcId="{7BD85239-6627-465D-8E36-86B3CF04A89B}" destId="{A24774EF-6DB9-4725-8CFC-3AE89CC59633}" srcOrd="0" destOrd="0" presId="urn:microsoft.com/office/officeart/2005/8/layout/process1"/>
    <dgm:cxn modelId="{31F86663-6755-4D52-9123-34B1BFCFF62A}" type="presOf" srcId="{B132C0F8-B451-453B-8B9E-98D8C42149FC}" destId="{C6901B86-A96E-461B-AE1A-DDC0B6783B88}" srcOrd="0" destOrd="0" presId="urn:microsoft.com/office/officeart/2005/8/layout/process1"/>
    <dgm:cxn modelId="{AD00CB03-CFB3-4A96-AC3F-63E7DF3D1421}" type="presOf" srcId="{B132C0F8-B451-453B-8B9E-98D8C42149FC}" destId="{F6B42B3A-F4A2-4540-A4B1-79A477796CE4}" srcOrd="1" destOrd="0" presId="urn:microsoft.com/office/officeart/2005/8/layout/process1"/>
    <dgm:cxn modelId="{B35F12B6-4FA7-41E5-8567-7115C1BA5B95}" srcId="{8DEDA60C-F55E-4693-819A-272F5D0184C3}" destId="{7BD85239-6627-465D-8E36-86B3CF04A89B}" srcOrd="2" destOrd="0" parTransId="{3EA4C932-E069-4D8B-88F6-84BE60D3A6BB}" sibTransId="{4C0E87C3-992B-4A93-B4D3-596496170A77}"/>
    <dgm:cxn modelId="{A14B7BB0-7F83-403F-BF82-409874B63C52}" type="presOf" srcId="{511E48C7-E8A4-4387-94BA-00FAD40C00D8}" destId="{F8CEFBE9-1FE3-44E2-9BCF-421701B8C49D}" srcOrd="0" destOrd="0" presId="urn:microsoft.com/office/officeart/2005/8/layout/process1"/>
    <dgm:cxn modelId="{D884FA93-F9C3-4CA6-AA6C-7BA8435F7068}" type="presOf" srcId="{BC6066D0-A971-46FA-8EC4-E395BF22814B}" destId="{E80EC0E7-D492-4778-AD42-09E7261423B2}" srcOrd="0" destOrd="0" presId="urn:microsoft.com/office/officeart/2005/8/layout/process1"/>
    <dgm:cxn modelId="{E2C833D3-BE0D-4BA6-9559-32EF6DD3976D}" srcId="{8DEDA60C-F55E-4693-819A-272F5D0184C3}" destId="{1FCBF336-AE42-4EB0-A0AD-4E913405EC69}" srcOrd="1" destOrd="0" parTransId="{F8D46124-681E-4255-ADD3-3C4CD192566C}" sibTransId="{511E48C7-E8A4-4387-94BA-00FAD40C00D8}"/>
    <dgm:cxn modelId="{D2009207-0CBB-43F8-85CB-C580E0B1EDBB}" type="presOf" srcId="{511E48C7-E8A4-4387-94BA-00FAD40C00D8}" destId="{F61320EF-717F-4F65-B088-79EEB705E99F}" srcOrd="1" destOrd="0" presId="urn:microsoft.com/office/officeart/2005/8/layout/process1"/>
    <dgm:cxn modelId="{8F4DE075-71A4-425E-9688-8BEF56D48193}" type="presParOf" srcId="{20A02875-B920-4502-90E2-A829E9A4AE06}" destId="{E80EC0E7-D492-4778-AD42-09E7261423B2}" srcOrd="0" destOrd="0" presId="urn:microsoft.com/office/officeart/2005/8/layout/process1"/>
    <dgm:cxn modelId="{511C7384-5E7F-45E3-B8B9-475886A551BA}" type="presParOf" srcId="{20A02875-B920-4502-90E2-A829E9A4AE06}" destId="{C6901B86-A96E-461B-AE1A-DDC0B6783B88}" srcOrd="1" destOrd="0" presId="urn:microsoft.com/office/officeart/2005/8/layout/process1"/>
    <dgm:cxn modelId="{5266C489-8FB5-4EEC-8D2E-0F1E74F4852A}" type="presParOf" srcId="{C6901B86-A96E-461B-AE1A-DDC0B6783B88}" destId="{F6B42B3A-F4A2-4540-A4B1-79A477796CE4}" srcOrd="0" destOrd="0" presId="urn:microsoft.com/office/officeart/2005/8/layout/process1"/>
    <dgm:cxn modelId="{94D11C77-5CDB-4810-B133-3E508A1D13BA}" type="presParOf" srcId="{20A02875-B920-4502-90E2-A829E9A4AE06}" destId="{3758DBC1-6C11-44C0-AB85-0F95675156F3}" srcOrd="2" destOrd="0" presId="urn:microsoft.com/office/officeart/2005/8/layout/process1"/>
    <dgm:cxn modelId="{E6B51E7A-B86B-402D-A142-E4CB322749EA}" type="presParOf" srcId="{20A02875-B920-4502-90E2-A829E9A4AE06}" destId="{F8CEFBE9-1FE3-44E2-9BCF-421701B8C49D}" srcOrd="3" destOrd="0" presId="urn:microsoft.com/office/officeart/2005/8/layout/process1"/>
    <dgm:cxn modelId="{DF560362-133F-44A4-941D-386E4F35C7A0}" type="presParOf" srcId="{F8CEFBE9-1FE3-44E2-9BCF-421701B8C49D}" destId="{F61320EF-717F-4F65-B088-79EEB705E99F}" srcOrd="0" destOrd="0" presId="urn:microsoft.com/office/officeart/2005/8/layout/process1"/>
    <dgm:cxn modelId="{77EE3322-9309-4571-837A-38CB41918CAB}" type="presParOf" srcId="{20A02875-B920-4502-90E2-A829E9A4AE06}" destId="{A24774EF-6DB9-4725-8CFC-3AE89CC5963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DD6C36-E617-420A-9461-31DA8490C9A3}" type="doc">
      <dgm:prSet loTypeId="urn:microsoft.com/office/officeart/2005/8/layout/equation1" loCatId="process" qsTypeId="urn:microsoft.com/office/officeart/2005/8/quickstyle/simple1" qsCatId="simple" csTypeId="urn:microsoft.com/office/officeart/2005/8/colors/colorful5" csCatId="colorful" phldr="1"/>
      <dgm:spPr/>
    </dgm:pt>
    <dgm:pt modelId="{C52AA4C5-C895-4791-94BB-FA0E4EF3E35B}">
      <dgm:prSet phldrT="[文字]"/>
      <dgm:spPr/>
      <dgm:t>
        <a:bodyPr/>
        <a:lstStyle/>
        <a:p>
          <a:r>
            <a:rPr lang="en-US" altLang="zh-TW" dirty="0" smtClean="0"/>
            <a:t>Linus</a:t>
          </a:r>
          <a:endParaRPr lang="zh-TW" altLang="en-US" dirty="0"/>
        </a:p>
      </dgm:t>
    </dgm:pt>
    <dgm:pt modelId="{0F7E9DAD-6C03-4B3A-9F29-993CA99E92CE}" type="parTrans" cxnId="{D4D21069-8E11-43F0-9AD9-9E707E9AF27D}">
      <dgm:prSet/>
      <dgm:spPr/>
      <dgm:t>
        <a:bodyPr/>
        <a:lstStyle/>
        <a:p>
          <a:endParaRPr lang="zh-TW" altLang="en-US"/>
        </a:p>
      </dgm:t>
    </dgm:pt>
    <dgm:pt modelId="{03C73790-22CB-4813-93A8-FD7E341BCADC}" type="sibTrans" cxnId="{D4D21069-8E11-43F0-9AD9-9E707E9AF27D}">
      <dgm:prSet/>
      <dgm:spPr/>
      <dgm:t>
        <a:bodyPr/>
        <a:lstStyle/>
        <a:p>
          <a:endParaRPr lang="zh-TW" altLang="en-US"/>
        </a:p>
      </dgm:t>
    </dgm:pt>
    <dgm:pt modelId="{3FC6573F-9DE0-429E-A66E-EC87C3ADF5C2}">
      <dgm:prSet phldrT="[文字]"/>
      <dgm:spPr/>
      <dgm:t>
        <a:bodyPr/>
        <a:lstStyle/>
        <a:p>
          <a:r>
            <a:rPr lang="en-US" altLang="zh-TW" dirty="0" smtClean="0"/>
            <a:t>UNIX</a:t>
          </a:r>
          <a:endParaRPr lang="zh-TW" altLang="en-US" dirty="0"/>
        </a:p>
      </dgm:t>
    </dgm:pt>
    <dgm:pt modelId="{01FAEFCC-B95F-43D2-8342-4D3D08D374FA}" type="parTrans" cxnId="{42A23466-DF5E-4CF7-84D2-8A185FE7540D}">
      <dgm:prSet/>
      <dgm:spPr/>
      <dgm:t>
        <a:bodyPr/>
        <a:lstStyle/>
        <a:p>
          <a:endParaRPr lang="zh-TW" altLang="en-US"/>
        </a:p>
      </dgm:t>
    </dgm:pt>
    <dgm:pt modelId="{7EEA5FB5-A1F6-49E8-B9EE-E4F017788E4B}" type="sibTrans" cxnId="{42A23466-DF5E-4CF7-84D2-8A185FE7540D}">
      <dgm:prSet/>
      <dgm:spPr/>
      <dgm:t>
        <a:bodyPr/>
        <a:lstStyle/>
        <a:p>
          <a:endParaRPr lang="zh-TW" altLang="en-US"/>
        </a:p>
      </dgm:t>
    </dgm:pt>
    <dgm:pt modelId="{0F209415-C8BC-400A-819F-4B34C8F29DB5}">
      <dgm:prSet phldrT="[文字]"/>
      <dgm:spPr/>
      <dgm:t>
        <a:bodyPr/>
        <a:lstStyle/>
        <a:p>
          <a:r>
            <a:rPr lang="en-US" altLang="zh-TW" dirty="0" smtClean="0">
              <a:solidFill>
                <a:srgbClr val="C00000"/>
              </a:solidFill>
            </a:rPr>
            <a:t>Linux</a:t>
          </a:r>
          <a:endParaRPr lang="zh-TW" altLang="en-US" dirty="0">
            <a:solidFill>
              <a:srgbClr val="C00000"/>
            </a:solidFill>
          </a:endParaRPr>
        </a:p>
      </dgm:t>
    </dgm:pt>
    <dgm:pt modelId="{1FDF6ED6-D33E-4460-B758-21938AEE9F2F}" type="parTrans" cxnId="{A94D1E23-2B85-4EA1-B828-6B8071E5AB7D}">
      <dgm:prSet/>
      <dgm:spPr/>
      <dgm:t>
        <a:bodyPr/>
        <a:lstStyle/>
        <a:p>
          <a:endParaRPr lang="zh-TW" altLang="en-US"/>
        </a:p>
      </dgm:t>
    </dgm:pt>
    <dgm:pt modelId="{4BF9EEE2-D6FB-4F61-A7BE-A46B4D124583}" type="sibTrans" cxnId="{A94D1E23-2B85-4EA1-B828-6B8071E5AB7D}">
      <dgm:prSet/>
      <dgm:spPr/>
      <dgm:t>
        <a:bodyPr/>
        <a:lstStyle/>
        <a:p>
          <a:endParaRPr lang="zh-TW" altLang="en-US"/>
        </a:p>
      </dgm:t>
    </dgm:pt>
    <dgm:pt modelId="{6251AEB4-09E6-4264-B83E-1DF4361BA5C0}" type="pres">
      <dgm:prSet presAssocID="{ABDD6C36-E617-420A-9461-31DA8490C9A3}" presName="linearFlow" presStyleCnt="0">
        <dgm:presLayoutVars>
          <dgm:dir/>
          <dgm:resizeHandles val="exact"/>
        </dgm:presLayoutVars>
      </dgm:prSet>
      <dgm:spPr/>
    </dgm:pt>
    <dgm:pt modelId="{16B51E31-C4D2-4E83-BDE5-9A3A3B5902CD}" type="pres">
      <dgm:prSet presAssocID="{C52AA4C5-C895-4791-94BB-FA0E4EF3E35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01E099-0C22-40BF-811A-B2375D128EF6}" type="pres">
      <dgm:prSet presAssocID="{03C73790-22CB-4813-93A8-FD7E341BCADC}" presName="spacerL" presStyleCnt="0"/>
      <dgm:spPr/>
    </dgm:pt>
    <dgm:pt modelId="{3837C16B-7D7E-4048-BDDC-3032DBEBED48}" type="pres">
      <dgm:prSet presAssocID="{03C73790-22CB-4813-93A8-FD7E341BCADC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C1EC2F0-F680-4B6E-BE03-B4318A48AD27}" type="pres">
      <dgm:prSet presAssocID="{03C73790-22CB-4813-93A8-FD7E341BCADC}" presName="spacerR" presStyleCnt="0"/>
      <dgm:spPr/>
    </dgm:pt>
    <dgm:pt modelId="{D4CCF1DD-13DF-4722-B6E9-BF71154BAE53}" type="pres">
      <dgm:prSet presAssocID="{3FC6573F-9DE0-429E-A66E-EC87C3ADF5C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430163-9825-452A-8847-2A3EDAE37A3F}" type="pres">
      <dgm:prSet presAssocID="{7EEA5FB5-A1F6-49E8-B9EE-E4F017788E4B}" presName="spacerL" presStyleCnt="0"/>
      <dgm:spPr/>
    </dgm:pt>
    <dgm:pt modelId="{2101A7AB-680D-470D-9AEC-B43A54AB3E4F}" type="pres">
      <dgm:prSet presAssocID="{7EEA5FB5-A1F6-49E8-B9EE-E4F017788E4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99E83F9E-CF42-4C0D-BDA8-39FD600F4481}" type="pres">
      <dgm:prSet presAssocID="{7EEA5FB5-A1F6-49E8-B9EE-E4F017788E4B}" presName="spacerR" presStyleCnt="0"/>
      <dgm:spPr/>
    </dgm:pt>
    <dgm:pt modelId="{D3886071-BFAA-4AA6-99AE-018BA1BD48A9}" type="pres">
      <dgm:prSet presAssocID="{0F209415-C8BC-400A-819F-4B34C8F29D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2BA6A07-CC9E-4CC7-AB03-648F53E75A6B}" type="presOf" srcId="{C52AA4C5-C895-4791-94BB-FA0E4EF3E35B}" destId="{16B51E31-C4D2-4E83-BDE5-9A3A3B5902CD}" srcOrd="0" destOrd="0" presId="urn:microsoft.com/office/officeart/2005/8/layout/equation1"/>
    <dgm:cxn modelId="{D4D21069-8E11-43F0-9AD9-9E707E9AF27D}" srcId="{ABDD6C36-E617-420A-9461-31DA8490C9A3}" destId="{C52AA4C5-C895-4791-94BB-FA0E4EF3E35B}" srcOrd="0" destOrd="0" parTransId="{0F7E9DAD-6C03-4B3A-9F29-993CA99E92CE}" sibTransId="{03C73790-22CB-4813-93A8-FD7E341BCADC}"/>
    <dgm:cxn modelId="{E89A105C-CAD3-4616-977B-CD732FF6FC62}" type="presOf" srcId="{7EEA5FB5-A1F6-49E8-B9EE-E4F017788E4B}" destId="{2101A7AB-680D-470D-9AEC-B43A54AB3E4F}" srcOrd="0" destOrd="0" presId="urn:microsoft.com/office/officeart/2005/8/layout/equation1"/>
    <dgm:cxn modelId="{D9D1BCA8-3D07-433F-AD53-89B466D31ED6}" type="presOf" srcId="{ABDD6C36-E617-420A-9461-31DA8490C9A3}" destId="{6251AEB4-09E6-4264-B83E-1DF4361BA5C0}" srcOrd="0" destOrd="0" presId="urn:microsoft.com/office/officeart/2005/8/layout/equation1"/>
    <dgm:cxn modelId="{B7D26086-2883-488F-BE33-76751092B6CF}" type="presOf" srcId="{3FC6573F-9DE0-429E-A66E-EC87C3ADF5C2}" destId="{D4CCF1DD-13DF-4722-B6E9-BF71154BAE53}" srcOrd="0" destOrd="0" presId="urn:microsoft.com/office/officeart/2005/8/layout/equation1"/>
    <dgm:cxn modelId="{F2FBBF59-1952-4FEA-A14C-41B734300480}" type="presOf" srcId="{0F209415-C8BC-400A-819F-4B34C8F29DB5}" destId="{D3886071-BFAA-4AA6-99AE-018BA1BD48A9}" srcOrd="0" destOrd="0" presId="urn:microsoft.com/office/officeart/2005/8/layout/equation1"/>
    <dgm:cxn modelId="{36C6991D-7F4F-474F-BECB-13085F7424E2}" type="presOf" srcId="{03C73790-22CB-4813-93A8-FD7E341BCADC}" destId="{3837C16B-7D7E-4048-BDDC-3032DBEBED48}" srcOrd="0" destOrd="0" presId="urn:microsoft.com/office/officeart/2005/8/layout/equation1"/>
    <dgm:cxn modelId="{42A23466-DF5E-4CF7-84D2-8A185FE7540D}" srcId="{ABDD6C36-E617-420A-9461-31DA8490C9A3}" destId="{3FC6573F-9DE0-429E-A66E-EC87C3ADF5C2}" srcOrd="1" destOrd="0" parTransId="{01FAEFCC-B95F-43D2-8342-4D3D08D374FA}" sibTransId="{7EEA5FB5-A1F6-49E8-B9EE-E4F017788E4B}"/>
    <dgm:cxn modelId="{A94D1E23-2B85-4EA1-B828-6B8071E5AB7D}" srcId="{ABDD6C36-E617-420A-9461-31DA8490C9A3}" destId="{0F209415-C8BC-400A-819F-4B34C8F29DB5}" srcOrd="2" destOrd="0" parTransId="{1FDF6ED6-D33E-4460-B758-21938AEE9F2F}" sibTransId="{4BF9EEE2-D6FB-4F61-A7BE-A46B4D124583}"/>
    <dgm:cxn modelId="{748851B0-550E-405B-B68B-D1D3D9433678}" type="presParOf" srcId="{6251AEB4-09E6-4264-B83E-1DF4361BA5C0}" destId="{16B51E31-C4D2-4E83-BDE5-9A3A3B5902CD}" srcOrd="0" destOrd="0" presId="urn:microsoft.com/office/officeart/2005/8/layout/equation1"/>
    <dgm:cxn modelId="{DCCC65DC-5EC0-4DA2-B011-D8E7735CF57A}" type="presParOf" srcId="{6251AEB4-09E6-4264-B83E-1DF4361BA5C0}" destId="{1701E099-0C22-40BF-811A-B2375D128EF6}" srcOrd="1" destOrd="0" presId="urn:microsoft.com/office/officeart/2005/8/layout/equation1"/>
    <dgm:cxn modelId="{6EFFC313-DE09-4D9B-A487-A94A6991B2D7}" type="presParOf" srcId="{6251AEB4-09E6-4264-B83E-1DF4361BA5C0}" destId="{3837C16B-7D7E-4048-BDDC-3032DBEBED48}" srcOrd="2" destOrd="0" presId="urn:microsoft.com/office/officeart/2005/8/layout/equation1"/>
    <dgm:cxn modelId="{186A8FDD-9CA4-4AE5-A1D5-F3EF21ADBC8E}" type="presParOf" srcId="{6251AEB4-09E6-4264-B83E-1DF4361BA5C0}" destId="{8C1EC2F0-F680-4B6E-BE03-B4318A48AD27}" srcOrd="3" destOrd="0" presId="urn:microsoft.com/office/officeart/2005/8/layout/equation1"/>
    <dgm:cxn modelId="{05026429-1066-41AE-9411-AE6BA664C0F8}" type="presParOf" srcId="{6251AEB4-09E6-4264-B83E-1DF4361BA5C0}" destId="{D4CCF1DD-13DF-4722-B6E9-BF71154BAE53}" srcOrd="4" destOrd="0" presId="urn:microsoft.com/office/officeart/2005/8/layout/equation1"/>
    <dgm:cxn modelId="{BD5E539C-B520-4A80-BEF1-CE9DDDC2B92F}" type="presParOf" srcId="{6251AEB4-09E6-4264-B83E-1DF4361BA5C0}" destId="{C6430163-9825-452A-8847-2A3EDAE37A3F}" srcOrd="5" destOrd="0" presId="urn:microsoft.com/office/officeart/2005/8/layout/equation1"/>
    <dgm:cxn modelId="{F914EAEA-4F22-4086-8CA6-00D62091F5FE}" type="presParOf" srcId="{6251AEB4-09E6-4264-B83E-1DF4361BA5C0}" destId="{2101A7AB-680D-470D-9AEC-B43A54AB3E4F}" srcOrd="6" destOrd="0" presId="urn:microsoft.com/office/officeart/2005/8/layout/equation1"/>
    <dgm:cxn modelId="{72784136-11B3-49B6-B0BB-7065B45CBB81}" type="presParOf" srcId="{6251AEB4-09E6-4264-B83E-1DF4361BA5C0}" destId="{99E83F9E-CF42-4C0D-BDA8-39FD600F4481}" srcOrd="7" destOrd="0" presId="urn:microsoft.com/office/officeart/2005/8/layout/equation1"/>
    <dgm:cxn modelId="{498F09B3-FAFC-49B5-A037-8F46AAC3E274}" type="presParOf" srcId="{6251AEB4-09E6-4264-B83E-1DF4361BA5C0}" destId="{D3886071-BFAA-4AA6-99AE-018BA1BD48A9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396063-48C3-4B6E-A1E0-B3C5DDD06795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D571AF8-21D4-4F42-9B66-CF13D28FCDE3}">
      <dgm:prSet/>
      <dgm:spPr/>
      <dgm:t>
        <a:bodyPr/>
        <a:lstStyle/>
        <a:p>
          <a:pPr rtl="0"/>
          <a:r>
            <a:rPr lang="en-US" b="1" smtClean="0"/>
            <a:t>HP</a:t>
          </a:r>
          <a:endParaRPr lang="zh-TW"/>
        </a:p>
      </dgm:t>
    </dgm:pt>
    <dgm:pt modelId="{530D567F-5800-4F14-A587-F30CFAD1A633}" type="parTrans" cxnId="{B3419FA4-8CEC-48DB-BEC8-1B097AB51AD8}">
      <dgm:prSet/>
      <dgm:spPr/>
      <dgm:t>
        <a:bodyPr/>
        <a:lstStyle/>
        <a:p>
          <a:endParaRPr lang="zh-TW" altLang="en-US"/>
        </a:p>
      </dgm:t>
    </dgm:pt>
    <dgm:pt modelId="{20AD78E4-7E35-49EE-B1B0-8D57F35B4A88}" type="sibTrans" cxnId="{B3419FA4-8CEC-48DB-BEC8-1B097AB51AD8}">
      <dgm:prSet/>
      <dgm:spPr/>
      <dgm:t>
        <a:bodyPr/>
        <a:lstStyle/>
        <a:p>
          <a:endParaRPr lang="zh-TW" altLang="en-US"/>
        </a:p>
      </dgm:t>
    </dgm:pt>
    <dgm:pt modelId="{997A2A8B-8AF8-4195-8463-FA8CBD378CC3}">
      <dgm:prSet/>
      <dgm:spPr/>
      <dgm:t>
        <a:bodyPr/>
        <a:lstStyle/>
        <a:p>
          <a:pPr rtl="0"/>
          <a:r>
            <a:rPr lang="en-US" b="1" dirty="0" smtClean="0"/>
            <a:t>Acer</a:t>
          </a:r>
          <a:br>
            <a:rPr lang="en-US" b="1" dirty="0" smtClean="0"/>
          </a:br>
          <a:r>
            <a:rPr lang="en-US" b="1" dirty="0" smtClean="0"/>
            <a:t>(</a:t>
          </a:r>
          <a:r>
            <a:rPr lang="zh-TW" b="1" dirty="0" smtClean="0"/>
            <a:t>宏碁</a:t>
          </a:r>
          <a:r>
            <a:rPr lang="en-US" b="1" dirty="0" smtClean="0"/>
            <a:t>)</a:t>
          </a:r>
          <a:endParaRPr lang="zh-TW" dirty="0"/>
        </a:p>
      </dgm:t>
    </dgm:pt>
    <dgm:pt modelId="{A8046BE5-E831-4A6E-BC1D-26A34F5D1B6B}" type="parTrans" cxnId="{9783955F-3A48-4261-BED6-3B9578697BD2}">
      <dgm:prSet/>
      <dgm:spPr/>
      <dgm:t>
        <a:bodyPr/>
        <a:lstStyle/>
        <a:p>
          <a:endParaRPr lang="zh-TW" altLang="en-US"/>
        </a:p>
      </dgm:t>
    </dgm:pt>
    <dgm:pt modelId="{E12FCFCA-9210-455E-9CA7-7C6FA97EC670}" type="sibTrans" cxnId="{9783955F-3A48-4261-BED6-3B9578697BD2}">
      <dgm:prSet/>
      <dgm:spPr/>
      <dgm:t>
        <a:bodyPr/>
        <a:lstStyle/>
        <a:p>
          <a:endParaRPr lang="zh-TW" altLang="en-US"/>
        </a:p>
      </dgm:t>
    </dgm:pt>
    <dgm:pt modelId="{C594FCD7-2DC6-4AA1-981E-ADB42562B25D}">
      <dgm:prSet/>
      <dgm:spPr/>
      <dgm:t>
        <a:bodyPr/>
        <a:lstStyle/>
        <a:p>
          <a:pPr rtl="0"/>
          <a:r>
            <a:rPr lang="en-US" b="1" smtClean="0"/>
            <a:t>Dell</a:t>
          </a:r>
          <a:endParaRPr lang="zh-TW"/>
        </a:p>
      </dgm:t>
    </dgm:pt>
    <dgm:pt modelId="{A45C8E63-5061-467C-93D4-EB696C4BBC36}" type="parTrans" cxnId="{F57CD071-8732-4A51-8727-58ACE2411217}">
      <dgm:prSet/>
      <dgm:spPr/>
      <dgm:t>
        <a:bodyPr/>
        <a:lstStyle/>
        <a:p>
          <a:endParaRPr lang="zh-TW" altLang="en-US"/>
        </a:p>
      </dgm:t>
    </dgm:pt>
    <dgm:pt modelId="{AC5BD04D-0A24-4091-A623-0C29981EDB93}" type="sibTrans" cxnId="{F57CD071-8732-4A51-8727-58ACE2411217}">
      <dgm:prSet/>
      <dgm:spPr/>
      <dgm:t>
        <a:bodyPr/>
        <a:lstStyle/>
        <a:p>
          <a:endParaRPr lang="zh-TW" altLang="en-US"/>
        </a:p>
      </dgm:t>
    </dgm:pt>
    <dgm:pt modelId="{8156DCB4-A8B6-469C-B018-989F7240187D}">
      <dgm:prSet/>
      <dgm:spPr/>
      <dgm:t>
        <a:bodyPr/>
        <a:lstStyle/>
        <a:p>
          <a:pPr rtl="0"/>
          <a:r>
            <a:rPr lang="en-US" b="1" dirty="0" smtClean="0"/>
            <a:t>Lenovo</a:t>
          </a:r>
          <a:endParaRPr lang="zh-TW" dirty="0"/>
        </a:p>
      </dgm:t>
    </dgm:pt>
    <dgm:pt modelId="{8F37B960-FF9B-4FDD-9DB6-2AB3077350E4}" type="parTrans" cxnId="{30220EA8-FBDB-4BB9-92F0-09FD401168FE}">
      <dgm:prSet/>
      <dgm:spPr/>
      <dgm:t>
        <a:bodyPr/>
        <a:lstStyle/>
        <a:p>
          <a:endParaRPr lang="zh-TW" altLang="en-US"/>
        </a:p>
      </dgm:t>
    </dgm:pt>
    <dgm:pt modelId="{F91A424F-586D-425F-BED9-7751895B5130}" type="sibTrans" cxnId="{30220EA8-FBDB-4BB9-92F0-09FD401168FE}">
      <dgm:prSet/>
      <dgm:spPr/>
      <dgm:t>
        <a:bodyPr/>
        <a:lstStyle/>
        <a:p>
          <a:endParaRPr lang="zh-TW" altLang="en-US"/>
        </a:p>
      </dgm:t>
    </dgm:pt>
    <dgm:pt modelId="{C6453326-C1E1-4D0B-9742-D867E1CFF16B}">
      <dgm:prSet/>
      <dgm:spPr/>
      <dgm:t>
        <a:bodyPr/>
        <a:lstStyle/>
        <a:p>
          <a:pPr rtl="0"/>
          <a:r>
            <a:rPr lang="en-US" b="1" smtClean="0"/>
            <a:t>Toshiba</a:t>
          </a:r>
          <a:endParaRPr lang="zh-TW"/>
        </a:p>
      </dgm:t>
    </dgm:pt>
    <dgm:pt modelId="{43590BD2-B4AE-44DE-AC35-7DE018512ADF}" type="parTrans" cxnId="{43C9A296-5CA9-48E5-BFF6-F4CAF621E35B}">
      <dgm:prSet/>
      <dgm:spPr/>
      <dgm:t>
        <a:bodyPr/>
        <a:lstStyle/>
        <a:p>
          <a:endParaRPr lang="zh-TW" altLang="en-US"/>
        </a:p>
      </dgm:t>
    </dgm:pt>
    <dgm:pt modelId="{B1CF21D8-5201-4480-84F3-ECBA85FB1995}" type="sibTrans" cxnId="{43C9A296-5CA9-48E5-BFF6-F4CAF621E35B}">
      <dgm:prSet/>
      <dgm:spPr/>
      <dgm:t>
        <a:bodyPr/>
        <a:lstStyle/>
        <a:p>
          <a:endParaRPr lang="zh-TW" altLang="en-US"/>
        </a:p>
      </dgm:t>
    </dgm:pt>
    <dgm:pt modelId="{06DC90FA-50B8-401C-93A4-B2E9C2B8E7F9}" type="pres">
      <dgm:prSet presAssocID="{E5396063-48C3-4B6E-A1E0-B3C5DDD067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BC43BD75-1FA9-4AE9-99A4-D3CA3D45CE55}" type="pres">
      <dgm:prSet presAssocID="{1D571AF8-21D4-4F42-9B66-CF13D28FCD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A7CBEF-B817-41C7-B002-62538A20BBE2}" type="pres">
      <dgm:prSet presAssocID="{20AD78E4-7E35-49EE-B1B0-8D57F35B4A88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46C43646-9E88-49E2-BBF7-077BF0D14C3B}" type="pres">
      <dgm:prSet presAssocID="{20AD78E4-7E35-49EE-B1B0-8D57F35B4A88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BEA039B8-6357-4EB9-AD48-2A959FDB8828}" type="pres">
      <dgm:prSet presAssocID="{997A2A8B-8AF8-4195-8463-FA8CBD378CC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24936D-74F4-4689-8BB2-1B4FB47F3F14}" type="pres">
      <dgm:prSet presAssocID="{E12FCFCA-9210-455E-9CA7-7C6FA97EC670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A56CDAEC-4BAA-46F2-9679-4D9ED4F14FFF}" type="pres">
      <dgm:prSet presAssocID="{E12FCFCA-9210-455E-9CA7-7C6FA97EC670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0F9F910F-8D39-4A93-9A59-41558CD81411}" type="pres">
      <dgm:prSet presAssocID="{C594FCD7-2DC6-4AA1-981E-ADB42562B25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CA07CE-D322-4F98-8930-303DFC772F1A}" type="pres">
      <dgm:prSet presAssocID="{AC5BD04D-0A24-4091-A623-0C29981EDB93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3533B5D0-EF3E-4594-A30C-BF9D1E3F3790}" type="pres">
      <dgm:prSet presAssocID="{AC5BD04D-0A24-4091-A623-0C29981EDB93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44EE13CB-BF68-439D-B273-8C4E452B3CD3}" type="pres">
      <dgm:prSet presAssocID="{8156DCB4-A8B6-469C-B018-989F7240187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8D6007-D676-454D-9806-0CFEAE1C9EE6}" type="pres">
      <dgm:prSet presAssocID="{F91A424F-586D-425F-BED9-7751895B5130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21C43BC2-D245-46BF-9DC4-F20188DD7D33}" type="pres">
      <dgm:prSet presAssocID="{F91A424F-586D-425F-BED9-7751895B5130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AFBFEBB0-1072-4BC5-8E5F-ABB3C42F7706}" type="pres">
      <dgm:prSet presAssocID="{C6453326-C1E1-4D0B-9742-D867E1CFF16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74B2659-D4AF-4994-B1C2-234F29932D37}" type="presOf" srcId="{E12FCFCA-9210-455E-9CA7-7C6FA97EC670}" destId="{A56CDAEC-4BAA-46F2-9679-4D9ED4F14FFF}" srcOrd="1" destOrd="0" presId="urn:microsoft.com/office/officeart/2005/8/layout/process1"/>
    <dgm:cxn modelId="{8A080C6F-1962-4353-A648-E30A0CF552B0}" type="presOf" srcId="{8156DCB4-A8B6-469C-B018-989F7240187D}" destId="{44EE13CB-BF68-439D-B273-8C4E452B3CD3}" srcOrd="0" destOrd="0" presId="urn:microsoft.com/office/officeart/2005/8/layout/process1"/>
    <dgm:cxn modelId="{B3419FA4-8CEC-48DB-BEC8-1B097AB51AD8}" srcId="{E5396063-48C3-4B6E-A1E0-B3C5DDD06795}" destId="{1D571AF8-21D4-4F42-9B66-CF13D28FCDE3}" srcOrd="0" destOrd="0" parTransId="{530D567F-5800-4F14-A587-F30CFAD1A633}" sibTransId="{20AD78E4-7E35-49EE-B1B0-8D57F35B4A88}"/>
    <dgm:cxn modelId="{43C9A296-5CA9-48E5-BFF6-F4CAF621E35B}" srcId="{E5396063-48C3-4B6E-A1E0-B3C5DDD06795}" destId="{C6453326-C1E1-4D0B-9742-D867E1CFF16B}" srcOrd="4" destOrd="0" parTransId="{43590BD2-B4AE-44DE-AC35-7DE018512ADF}" sibTransId="{B1CF21D8-5201-4480-84F3-ECBA85FB1995}"/>
    <dgm:cxn modelId="{64B60BBD-BC2D-4342-A3D0-8294858FF7F2}" type="presOf" srcId="{AC5BD04D-0A24-4091-A623-0C29981EDB93}" destId="{3533B5D0-EF3E-4594-A30C-BF9D1E3F3790}" srcOrd="1" destOrd="0" presId="urn:microsoft.com/office/officeart/2005/8/layout/process1"/>
    <dgm:cxn modelId="{12FE6096-D2CB-4E06-AF62-95ACE9799EB6}" type="presOf" srcId="{20AD78E4-7E35-49EE-B1B0-8D57F35B4A88}" destId="{46C43646-9E88-49E2-BBF7-077BF0D14C3B}" srcOrd="1" destOrd="0" presId="urn:microsoft.com/office/officeart/2005/8/layout/process1"/>
    <dgm:cxn modelId="{96FA66CC-D28A-4075-9569-09D23459005D}" type="presOf" srcId="{E12FCFCA-9210-455E-9CA7-7C6FA97EC670}" destId="{4A24936D-74F4-4689-8BB2-1B4FB47F3F14}" srcOrd="0" destOrd="0" presId="urn:microsoft.com/office/officeart/2005/8/layout/process1"/>
    <dgm:cxn modelId="{9749E711-E758-42F4-BB82-1719972B0155}" type="presOf" srcId="{AC5BD04D-0A24-4091-A623-0C29981EDB93}" destId="{29CA07CE-D322-4F98-8930-303DFC772F1A}" srcOrd="0" destOrd="0" presId="urn:microsoft.com/office/officeart/2005/8/layout/process1"/>
    <dgm:cxn modelId="{9783955F-3A48-4261-BED6-3B9578697BD2}" srcId="{E5396063-48C3-4B6E-A1E0-B3C5DDD06795}" destId="{997A2A8B-8AF8-4195-8463-FA8CBD378CC3}" srcOrd="1" destOrd="0" parTransId="{A8046BE5-E831-4A6E-BC1D-26A34F5D1B6B}" sibTransId="{E12FCFCA-9210-455E-9CA7-7C6FA97EC670}"/>
    <dgm:cxn modelId="{C2B37538-D9F1-47FE-A0F8-5D6AC52981C4}" type="presOf" srcId="{C594FCD7-2DC6-4AA1-981E-ADB42562B25D}" destId="{0F9F910F-8D39-4A93-9A59-41558CD81411}" srcOrd="0" destOrd="0" presId="urn:microsoft.com/office/officeart/2005/8/layout/process1"/>
    <dgm:cxn modelId="{30220EA8-FBDB-4BB9-92F0-09FD401168FE}" srcId="{E5396063-48C3-4B6E-A1E0-B3C5DDD06795}" destId="{8156DCB4-A8B6-469C-B018-989F7240187D}" srcOrd="3" destOrd="0" parTransId="{8F37B960-FF9B-4FDD-9DB6-2AB3077350E4}" sibTransId="{F91A424F-586D-425F-BED9-7751895B5130}"/>
    <dgm:cxn modelId="{F9DF89C3-A95B-4173-B144-B020D0C7B674}" type="presOf" srcId="{20AD78E4-7E35-49EE-B1B0-8D57F35B4A88}" destId="{01A7CBEF-B817-41C7-B002-62538A20BBE2}" srcOrd="0" destOrd="0" presId="urn:microsoft.com/office/officeart/2005/8/layout/process1"/>
    <dgm:cxn modelId="{264163E4-DF1F-4CF1-94FD-8E8405B309F6}" type="presOf" srcId="{1D571AF8-21D4-4F42-9B66-CF13D28FCDE3}" destId="{BC43BD75-1FA9-4AE9-99A4-D3CA3D45CE55}" srcOrd="0" destOrd="0" presId="urn:microsoft.com/office/officeart/2005/8/layout/process1"/>
    <dgm:cxn modelId="{DBCB1CFC-003D-46D5-B386-8935F4E7396C}" type="presOf" srcId="{C6453326-C1E1-4D0B-9742-D867E1CFF16B}" destId="{AFBFEBB0-1072-4BC5-8E5F-ABB3C42F7706}" srcOrd="0" destOrd="0" presId="urn:microsoft.com/office/officeart/2005/8/layout/process1"/>
    <dgm:cxn modelId="{B913C619-A288-442B-9F2D-2055233E4F70}" type="presOf" srcId="{F91A424F-586D-425F-BED9-7751895B5130}" destId="{21C43BC2-D245-46BF-9DC4-F20188DD7D33}" srcOrd="1" destOrd="0" presId="urn:microsoft.com/office/officeart/2005/8/layout/process1"/>
    <dgm:cxn modelId="{84942001-1132-4933-B41A-C0B3D0C0901E}" type="presOf" srcId="{E5396063-48C3-4B6E-A1E0-B3C5DDD06795}" destId="{06DC90FA-50B8-401C-93A4-B2E9C2B8E7F9}" srcOrd="0" destOrd="0" presId="urn:microsoft.com/office/officeart/2005/8/layout/process1"/>
    <dgm:cxn modelId="{C5DE8380-682C-4C47-84CA-BF5E9C8E85B8}" type="presOf" srcId="{F91A424F-586D-425F-BED9-7751895B5130}" destId="{C38D6007-D676-454D-9806-0CFEAE1C9EE6}" srcOrd="0" destOrd="0" presId="urn:microsoft.com/office/officeart/2005/8/layout/process1"/>
    <dgm:cxn modelId="{F57CD071-8732-4A51-8727-58ACE2411217}" srcId="{E5396063-48C3-4B6E-A1E0-B3C5DDD06795}" destId="{C594FCD7-2DC6-4AA1-981E-ADB42562B25D}" srcOrd="2" destOrd="0" parTransId="{A45C8E63-5061-467C-93D4-EB696C4BBC36}" sibTransId="{AC5BD04D-0A24-4091-A623-0C29981EDB93}"/>
    <dgm:cxn modelId="{5610CE02-F9E8-4434-912F-83B47BBE7941}" type="presOf" srcId="{997A2A8B-8AF8-4195-8463-FA8CBD378CC3}" destId="{BEA039B8-6357-4EB9-AD48-2A959FDB8828}" srcOrd="0" destOrd="0" presId="urn:microsoft.com/office/officeart/2005/8/layout/process1"/>
    <dgm:cxn modelId="{FB9A9C82-608E-4839-9BE7-0ADAAD1C47BF}" type="presParOf" srcId="{06DC90FA-50B8-401C-93A4-B2E9C2B8E7F9}" destId="{BC43BD75-1FA9-4AE9-99A4-D3CA3D45CE55}" srcOrd="0" destOrd="0" presId="urn:microsoft.com/office/officeart/2005/8/layout/process1"/>
    <dgm:cxn modelId="{7EB63F83-414C-4676-8881-9DF2A0DB608D}" type="presParOf" srcId="{06DC90FA-50B8-401C-93A4-B2E9C2B8E7F9}" destId="{01A7CBEF-B817-41C7-B002-62538A20BBE2}" srcOrd="1" destOrd="0" presId="urn:microsoft.com/office/officeart/2005/8/layout/process1"/>
    <dgm:cxn modelId="{2EC71C4C-DCB8-41C4-9330-1C47E64AAE1F}" type="presParOf" srcId="{01A7CBEF-B817-41C7-B002-62538A20BBE2}" destId="{46C43646-9E88-49E2-BBF7-077BF0D14C3B}" srcOrd="0" destOrd="0" presId="urn:microsoft.com/office/officeart/2005/8/layout/process1"/>
    <dgm:cxn modelId="{DD826ED8-E869-4DDF-9ADA-BCF6867C47FF}" type="presParOf" srcId="{06DC90FA-50B8-401C-93A4-B2E9C2B8E7F9}" destId="{BEA039B8-6357-4EB9-AD48-2A959FDB8828}" srcOrd="2" destOrd="0" presId="urn:microsoft.com/office/officeart/2005/8/layout/process1"/>
    <dgm:cxn modelId="{51DAEC78-25D7-434F-82FC-7715C94B14EB}" type="presParOf" srcId="{06DC90FA-50B8-401C-93A4-B2E9C2B8E7F9}" destId="{4A24936D-74F4-4689-8BB2-1B4FB47F3F14}" srcOrd="3" destOrd="0" presId="urn:microsoft.com/office/officeart/2005/8/layout/process1"/>
    <dgm:cxn modelId="{6B80C6C5-C503-4F23-8389-54F435EE1C82}" type="presParOf" srcId="{4A24936D-74F4-4689-8BB2-1B4FB47F3F14}" destId="{A56CDAEC-4BAA-46F2-9679-4D9ED4F14FFF}" srcOrd="0" destOrd="0" presId="urn:microsoft.com/office/officeart/2005/8/layout/process1"/>
    <dgm:cxn modelId="{056334D2-308C-4BE3-B575-6ED098FC31F3}" type="presParOf" srcId="{06DC90FA-50B8-401C-93A4-B2E9C2B8E7F9}" destId="{0F9F910F-8D39-4A93-9A59-41558CD81411}" srcOrd="4" destOrd="0" presId="urn:microsoft.com/office/officeart/2005/8/layout/process1"/>
    <dgm:cxn modelId="{F820BFF3-16E6-4843-ACA0-61DAB58A17EA}" type="presParOf" srcId="{06DC90FA-50B8-401C-93A4-B2E9C2B8E7F9}" destId="{29CA07CE-D322-4F98-8930-303DFC772F1A}" srcOrd="5" destOrd="0" presId="urn:microsoft.com/office/officeart/2005/8/layout/process1"/>
    <dgm:cxn modelId="{CB29A94D-8EAE-40F6-B4CC-FA7DE8EDA3F4}" type="presParOf" srcId="{29CA07CE-D322-4F98-8930-303DFC772F1A}" destId="{3533B5D0-EF3E-4594-A30C-BF9D1E3F3790}" srcOrd="0" destOrd="0" presId="urn:microsoft.com/office/officeart/2005/8/layout/process1"/>
    <dgm:cxn modelId="{402A0DCE-EEF4-4290-AE5E-3B0F4FBF36B1}" type="presParOf" srcId="{06DC90FA-50B8-401C-93A4-B2E9C2B8E7F9}" destId="{44EE13CB-BF68-439D-B273-8C4E452B3CD3}" srcOrd="6" destOrd="0" presId="urn:microsoft.com/office/officeart/2005/8/layout/process1"/>
    <dgm:cxn modelId="{358BE1A6-A791-4B51-BA8F-58674B5F0D39}" type="presParOf" srcId="{06DC90FA-50B8-401C-93A4-B2E9C2B8E7F9}" destId="{C38D6007-D676-454D-9806-0CFEAE1C9EE6}" srcOrd="7" destOrd="0" presId="urn:microsoft.com/office/officeart/2005/8/layout/process1"/>
    <dgm:cxn modelId="{E28B21EC-A20A-4A65-A800-1FD61FE65574}" type="presParOf" srcId="{C38D6007-D676-454D-9806-0CFEAE1C9EE6}" destId="{21C43BC2-D245-46BF-9DC4-F20188DD7D33}" srcOrd="0" destOrd="0" presId="urn:microsoft.com/office/officeart/2005/8/layout/process1"/>
    <dgm:cxn modelId="{DE73615B-BD62-4A45-904A-98CE80F1983C}" type="presParOf" srcId="{06DC90FA-50B8-401C-93A4-B2E9C2B8E7F9}" destId="{AFBFEBB0-1072-4BC5-8E5F-ABB3C42F770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EC0E7-D492-4778-AD42-09E7261423B2}">
      <dsp:nvSpPr>
        <dsp:cNvPr id="0" name=""/>
        <dsp:cNvSpPr/>
      </dsp:nvSpPr>
      <dsp:spPr>
        <a:xfrm>
          <a:off x="5991" y="0"/>
          <a:ext cx="1959607" cy="141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1960</a:t>
          </a:r>
          <a:r>
            <a:rPr lang="zh-TW" sz="1800" b="1" kern="1200" dirty="0" smtClean="0"/>
            <a:t>年，交通大學設立</a:t>
          </a:r>
          <a:r>
            <a:rPr lang="zh-TW" altLang="en-US" sz="1800" b="1" kern="1200" dirty="0" smtClean="0"/>
            <a:t>臺灣</a:t>
          </a:r>
          <a:r>
            <a:rPr lang="zh-TW" sz="1800" b="1" kern="1200" dirty="0" smtClean="0"/>
            <a:t>最早的計算機研究學程。</a:t>
          </a:r>
          <a:endParaRPr lang="zh-TW" sz="1800" kern="1200" dirty="0"/>
        </a:p>
      </dsp:txBody>
      <dsp:txXfrm>
        <a:off x="47571" y="41580"/>
        <a:ext cx="1876447" cy="1336475"/>
      </dsp:txXfrm>
    </dsp:sp>
    <dsp:sp modelId="{C6901B86-A96E-461B-AE1A-DDC0B6783B88}">
      <dsp:nvSpPr>
        <dsp:cNvPr id="0" name=""/>
        <dsp:cNvSpPr/>
      </dsp:nvSpPr>
      <dsp:spPr>
        <a:xfrm>
          <a:off x="2129990" y="505972"/>
          <a:ext cx="348509" cy="407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2129990" y="587510"/>
        <a:ext cx="243956" cy="244613"/>
      </dsp:txXfrm>
    </dsp:sp>
    <dsp:sp modelId="{3758DBC1-6C11-44C0-AB85-0F95675156F3}">
      <dsp:nvSpPr>
        <dsp:cNvPr id="0" name=""/>
        <dsp:cNvSpPr/>
      </dsp:nvSpPr>
      <dsp:spPr>
        <a:xfrm>
          <a:off x="2623164" y="0"/>
          <a:ext cx="2713291" cy="141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1969</a:t>
          </a:r>
          <a:r>
            <a:rPr lang="zh-TW" sz="1800" b="1" kern="1200" dirty="0" smtClean="0"/>
            <a:t>年，淡江大學設立的電子計算機科學學系是</a:t>
          </a:r>
          <a:r>
            <a:rPr lang="zh-TW" altLang="en-US" sz="1800" b="1" kern="1200" dirty="0" smtClean="0"/>
            <a:t>臺灣</a:t>
          </a:r>
          <a:r>
            <a:rPr lang="zh-TW" sz="1800" b="1" kern="1200" dirty="0" smtClean="0"/>
            <a:t>最早的計算機科學系。</a:t>
          </a:r>
          <a:endParaRPr lang="zh-TW" sz="1800" kern="1200" dirty="0"/>
        </a:p>
      </dsp:txBody>
      <dsp:txXfrm>
        <a:off x="2664744" y="41580"/>
        <a:ext cx="2630131" cy="1336475"/>
      </dsp:txXfrm>
    </dsp:sp>
    <dsp:sp modelId="{F8CEFBE9-1FE3-44E2-9BCF-421701B8C49D}">
      <dsp:nvSpPr>
        <dsp:cNvPr id="0" name=""/>
        <dsp:cNvSpPr/>
      </dsp:nvSpPr>
      <dsp:spPr>
        <a:xfrm>
          <a:off x="5500847" y="505972"/>
          <a:ext cx="348509" cy="407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5500847" y="587510"/>
        <a:ext cx="243956" cy="244613"/>
      </dsp:txXfrm>
    </dsp:sp>
    <dsp:sp modelId="{A24774EF-6DB9-4725-8CFC-3AE89CC59633}">
      <dsp:nvSpPr>
        <dsp:cNvPr id="0" name=""/>
        <dsp:cNvSpPr/>
      </dsp:nvSpPr>
      <dsp:spPr>
        <a:xfrm>
          <a:off x="5994020" y="0"/>
          <a:ext cx="2229587" cy="141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800" b="1" kern="1200" dirty="0" smtClean="0"/>
            <a:t>西元</a:t>
          </a:r>
          <a:r>
            <a:rPr lang="en-US" sz="1800" b="1" kern="1200" dirty="0" smtClean="0"/>
            <a:t>1977</a:t>
          </a:r>
          <a:r>
            <a:rPr lang="zh-TW" sz="1800" b="1" kern="1200" dirty="0" smtClean="0"/>
            <a:t>年，</a:t>
          </a:r>
          <a:r>
            <a:rPr lang="zh-TW" altLang="en-US" sz="1800" b="1" kern="1200" dirty="0" smtClean="0"/>
            <a:t>臺灣</a:t>
          </a:r>
          <a:r>
            <a:rPr lang="zh-TW" sz="1800" b="1" kern="1200" dirty="0" smtClean="0"/>
            <a:t>大學設立了最早命名為資訊工程系的科系。</a:t>
          </a:r>
          <a:endParaRPr lang="zh-TW" sz="1800" kern="1200" dirty="0"/>
        </a:p>
      </dsp:txBody>
      <dsp:txXfrm>
        <a:off x="6035600" y="41580"/>
        <a:ext cx="2146427" cy="1336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51E31-C4D2-4E83-BDE5-9A3A3B5902CD}">
      <dsp:nvSpPr>
        <dsp:cNvPr id="0" name=""/>
        <dsp:cNvSpPr/>
      </dsp:nvSpPr>
      <dsp:spPr>
        <a:xfrm>
          <a:off x="469393" y="109"/>
          <a:ext cx="875026" cy="8750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Linus</a:t>
          </a:r>
          <a:endParaRPr lang="zh-TW" altLang="en-US" sz="2000" kern="1200" dirty="0"/>
        </a:p>
      </dsp:txBody>
      <dsp:txXfrm>
        <a:off x="597538" y="128254"/>
        <a:ext cx="618736" cy="618736"/>
      </dsp:txXfrm>
    </dsp:sp>
    <dsp:sp modelId="{3837C16B-7D7E-4048-BDDC-3032DBEBED48}">
      <dsp:nvSpPr>
        <dsp:cNvPr id="0" name=""/>
        <dsp:cNvSpPr/>
      </dsp:nvSpPr>
      <dsp:spPr>
        <a:xfrm>
          <a:off x="1415471" y="183864"/>
          <a:ext cx="507515" cy="507515"/>
        </a:xfrm>
        <a:prstGeom prst="mathPlus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800" kern="1200"/>
        </a:p>
      </dsp:txBody>
      <dsp:txXfrm>
        <a:off x="1482742" y="377938"/>
        <a:ext cx="372973" cy="119367"/>
      </dsp:txXfrm>
    </dsp:sp>
    <dsp:sp modelId="{D4CCF1DD-13DF-4722-B6E9-BF71154BAE53}">
      <dsp:nvSpPr>
        <dsp:cNvPr id="0" name=""/>
        <dsp:cNvSpPr/>
      </dsp:nvSpPr>
      <dsp:spPr>
        <a:xfrm>
          <a:off x="1994038" y="109"/>
          <a:ext cx="875026" cy="875026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/>
            <a:t>UNIX</a:t>
          </a:r>
          <a:endParaRPr lang="zh-TW" altLang="en-US" sz="2000" kern="1200" dirty="0"/>
        </a:p>
      </dsp:txBody>
      <dsp:txXfrm>
        <a:off x="2122183" y="128254"/>
        <a:ext cx="618736" cy="618736"/>
      </dsp:txXfrm>
    </dsp:sp>
    <dsp:sp modelId="{2101A7AB-680D-470D-9AEC-B43A54AB3E4F}">
      <dsp:nvSpPr>
        <dsp:cNvPr id="0" name=""/>
        <dsp:cNvSpPr/>
      </dsp:nvSpPr>
      <dsp:spPr>
        <a:xfrm>
          <a:off x="2940117" y="183864"/>
          <a:ext cx="507515" cy="507515"/>
        </a:xfrm>
        <a:prstGeom prst="mathEqual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700" kern="1200"/>
        </a:p>
      </dsp:txBody>
      <dsp:txXfrm>
        <a:off x="3007388" y="288412"/>
        <a:ext cx="372973" cy="298419"/>
      </dsp:txXfrm>
    </dsp:sp>
    <dsp:sp modelId="{D3886071-BFAA-4AA6-99AE-018BA1BD48A9}">
      <dsp:nvSpPr>
        <dsp:cNvPr id="0" name=""/>
        <dsp:cNvSpPr/>
      </dsp:nvSpPr>
      <dsp:spPr>
        <a:xfrm>
          <a:off x="3518684" y="109"/>
          <a:ext cx="875026" cy="875026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000" kern="1200" dirty="0" smtClean="0">
              <a:solidFill>
                <a:srgbClr val="C00000"/>
              </a:solidFill>
            </a:rPr>
            <a:t>Linux</a:t>
          </a:r>
          <a:endParaRPr lang="zh-TW" altLang="en-US" sz="2000" kern="1200" dirty="0">
            <a:solidFill>
              <a:srgbClr val="C00000"/>
            </a:solidFill>
          </a:endParaRPr>
        </a:p>
      </dsp:txBody>
      <dsp:txXfrm>
        <a:off x="3646829" y="128254"/>
        <a:ext cx="618736" cy="6187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3BD75-1FA9-4AE9-99A4-D3CA3D45CE55}">
      <dsp:nvSpPr>
        <dsp:cNvPr id="0" name=""/>
        <dsp:cNvSpPr/>
      </dsp:nvSpPr>
      <dsp:spPr>
        <a:xfrm>
          <a:off x="3768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HP</a:t>
          </a:r>
          <a:endParaRPr lang="zh-TW" sz="1800" kern="1200"/>
        </a:p>
      </dsp:txBody>
      <dsp:txXfrm>
        <a:off x="27185" y="134896"/>
        <a:ext cx="1121429" cy="752696"/>
      </dsp:txXfrm>
    </dsp:sp>
    <dsp:sp modelId="{01A7CBEF-B817-41C7-B002-62538A20BBE2}">
      <dsp:nvSpPr>
        <dsp:cNvPr id="0" name=""/>
        <dsp:cNvSpPr/>
      </dsp:nvSpPr>
      <dsp:spPr>
        <a:xfrm>
          <a:off x="1288858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1288858" y="424325"/>
        <a:ext cx="173370" cy="173837"/>
      </dsp:txXfrm>
    </dsp:sp>
    <dsp:sp modelId="{BEA039B8-6357-4EB9-AD48-2A959FDB8828}">
      <dsp:nvSpPr>
        <dsp:cNvPr id="0" name=""/>
        <dsp:cNvSpPr/>
      </dsp:nvSpPr>
      <dsp:spPr>
        <a:xfrm>
          <a:off x="1639337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Acer</a:t>
          </a:r>
          <a:br>
            <a:rPr lang="en-US" sz="1800" b="1" kern="1200" dirty="0" smtClean="0"/>
          </a:br>
          <a:r>
            <a:rPr lang="en-US" sz="1800" b="1" kern="1200" dirty="0" smtClean="0"/>
            <a:t>(</a:t>
          </a:r>
          <a:r>
            <a:rPr lang="zh-TW" sz="1800" b="1" kern="1200" dirty="0" smtClean="0"/>
            <a:t>宏碁</a:t>
          </a:r>
          <a:r>
            <a:rPr lang="en-US" sz="1800" b="1" kern="1200" dirty="0" smtClean="0"/>
            <a:t>)</a:t>
          </a:r>
          <a:endParaRPr lang="zh-TW" sz="1800" kern="1200" dirty="0"/>
        </a:p>
      </dsp:txBody>
      <dsp:txXfrm>
        <a:off x="1662754" y="134896"/>
        <a:ext cx="1121429" cy="752696"/>
      </dsp:txXfrm>
    </dsp:sp>
    <dsp:sp modelId="{4A24936D-74F4-4689-8BB2-1B4FB47F3F14}">
      <dsp:nvSpPr>
        <dsp:cNvPr id="0" name=""/>
        <dsp:cNvSpPr/>
      </dsp:nvSpPr>
      <dsp:spPr>
        <a:xfrm>
          <a:off x="2924427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2924427" y="424325"/>
        <a:ext cx="173370" cy="173837"/>
      </dsp:txXfrm>
    </dsp:sp>
    <dsp:sp modelId="{0F9F910F-8D39-4A93-9A59-41558CD81411}">
      <dsp:nvSpPr>
        <dsp:cNvPr id="0" name=""/>
        <dsp:cNvSpPr/>
      </dsp:nvSpPr>
      <dsp:spPr>
        <a:xfrm>
          <a:off x="3274907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Dell</a:t>
          </a:r>
          <a:endParaRPr lang="zh-TW" sz="1800" kern="1200"/>
        </a:p>
      </dsp:txBody>
      <dsp:txXfrm>
        <a:off x="3298324" y="134896"/>
        <a:ext cx="1121429" cy="752696"/>
      </dsp:txXfrm>
    </dsp:sp>
    <dsp:sp modelId="{29CA07CE-D322-4F98-8930-303DFC772F1A}">
      <dsp:nvSpPr>
        <dsp:cNvPr id="0" name=""/>
        <dsp:cNvSpPr/>
      </dsp:nvSpPr>
      <dsp:spPr>
        <a:xfrm>
          <a:off x="4559997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4559997" y="424325"/>
        <a:ext cx="173370" cy="173837"/>
      </dsp:txXfrm>
    </dsp:sp>
    <dsp:sp modelId="{44EE13CB-BF68-439D-B273-8C4E452B3CD3}">
      <dsp:nvSpPr>
        <dsp:cNvPr id="0" name=""/>
        <dsp:cNvSpPr/>
      </dsp:nvSpPr>
      <dsp:spPr>
        <a:xfrm>
          <a:off x="4910476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Lenovo</a:t>
          </a:r>
          <a:endParaRPr lang="zh-TW" sz="1800" kern="1200" dirty="0"/>
        </a:p>
      </dsp:txBody>
      <dsp:txXfrm>
        <a:off x="4933893" y="134896"/>
        <a:ext cx="1121429" cy="752696"/>
      </dsp:txXfrm>
    </dsp:sp>
    <dsp:sp modelId="{C38D6007-D676-454D-9806-0CFEAE1C9EE6}">
      <dsp:nvSpPr>
        <dsp:cNvPr id="0" name=""/>
        <dsp:cNvSpPr/>
      </dsp:nvSpPr>
      <dsp:spPr>
        <a:xfrm>
          <a:off x="6195566" y="366379"/>
          <a:ext cx="247671" cy="2897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>
        <a:off x="6195566" y="424325"/>
        <a:ext cx="173370" cy="173837"/>
      </dsp:txXfrm>
    </dsp:sp>
    <dsp:sp modelId="{AFBFEBB0-1072-4BC5-8E5F-ABB3C42F7706}">
      <dsp:nvSpPr>
        <dsp:cNvPr id="0" name=""/>
        <dsp:cNvSpPr/>
      </dsp:nvSpPr>
      <dsp:spPr>
        <a:xfrm>
          <a:off x="6546045" y="111479"/>
          <a:ext cx="1168263" cy="799530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Toshiba</a:t>
          </a:r>
          <a:endParaRPr lang="zh-TW" sz="1800" kern="1200"/>
        </a:p>
      </dsp:txBody>
      <dsp:txXfrm>
        <a:off x="6569462" y="134896"/>
        <a:ext cx="1121429" cy="752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B12AB-0481-4543-9448-EE76391C4D02}" type="datetimeFigureOut">
              <a:rPr lang="zh-TW" altLang="en-US" smtClean="0"/>
              <a:t>2024/6/3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245B1-C9B5-4CB2-8096-E56E4F101A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8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6078" y="377109"/>
            <a:ext cx="9170078" cy="476407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8" name="圓角矩形圖說文字 277"/>
          <p:cNvSpPr/>
          <p:nvPr userDrawn="1"/>
        </p:nvSpPr>
        <p:spPr>
          <a:xfrm>
            <a:off x="272957" y="715294"/>
            <a:ext cx="2737212" cy="742533"/>
          </a:xfrm>
          <a:prstGeom prst="wedgeRoundRectCallout">
            <a:avLst>
              <a:gd name="adj1" fmla="val 34844"/>
              <a:gd name="adj2" fmla="val 81478"/>
              <a:gd name="adj3" fmla="val 16667"/>
            </a:avLst>
          </a:prstGeom>
          <a:solidFill>
            <a:srgbClr val="F2F2F2">
              <a:alpha val="20000"/>
            </a:srgbClr>
          </a:solidFill>
          <a:ln w="28575">
            <a:solidFill>
              <a:srgbClr val="000000">
                <a:alpha val="2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3157954" y="782801"/>
            <a:ext cx="5476465" cy="725061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計算機簡介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22800" y="1795463"/>
            <a:ext cx="4194429" cy="2801541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11650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389694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58071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542094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 userDrawn="1"/>
        </p:nvSpPr>
        <p:spPr>
          <a:xfrm>
            <a:off x="694494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 userDrawn="1"/>
        </p:nvSpPr>
        <p:spPr>
          <a:xfrm>
            <a:off x="89969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117288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 userDrawn="1"/>
        </p:nvSpPr>
        <p:spPr>
          <a:xfrm>
            <a:off x="1041262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 userDrawn="1"/>
        </p:nvSpPr>
        <p:spPr>
          <a:xfrm>
            <a:off x="132528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 userDrawn="1"/>
        </p:nvSpPr>
        <p:spPr>
          <a:xfrm>
            <a:off x="147768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169875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 userDrawn="1"/>
        </p:nvSpPr>
        <p:spPr>
          <a:xfrm>
            <a:off x="197194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 userDrawn="1"/>
        </p:nvSpPr>
        <p:spPr>
          <a:xfrm>
            <a:off x="184032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 userDrawn="1"/>
        </p:nvSpPr>
        <p:spPr>
          <a:xfrm>
            <a:off x="212434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 userDrawn="1"/>
        </p:nvSpPr>
        <p:spPr>
          <a:xfrm>
            <a:off x="227674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 userDrawn="1"/>
        </p:nvSpPr>
        <p:spPr>
          <a:xfrm>
            <a:off x="2512459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 userDrawn="1"/>
        </p:nvSpPr>
        <p:spPr>
          <a:xfrm>
            <a:off x="278564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 userDrawn="1"/>
        </p:nvSpPr>
        <p:spPr>
          <a:xfrm>
            <a:off x="2654024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293804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 userDrawn="1"/>
        </p:nvSpPr>
        <p:spPr>
          <a:xfrm>
            <a:off x="309044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3318938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 userDrawn="1"/>
        </p:nvSpPr>
        <p:spPr>
          <a:xfrm>
            <a:off x="359212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 userDrawn="1"/>
        </p:nvSpPr>
        <p:spPr>
          <a:xfrm>
            <a:off x="346050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 userDrawn="1"/>
        </p:nvSpPr>
        <p:spPr>
          <a:xfrm>
            <a:off x="374452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 userDrawn="1"/>
        </p:nvSpPr>
        <p:spPr>
          <a:xfrm>
            <a:off x="389692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 userDrawn="1"/>
        </p:nvSpPr>
        <p:spPr>
          <a:xfrm>
            <a:off x="4129028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 userDrawn="1"/>
        </p:nvSpPr>
        <p:spPr>
          <a:xfrm>
            <a:off x="440221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 userDrawn="1"/>
        </p:nvSpPr>
        <p:spPr>
          <a:xfrm>
            <a:off x="427059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 userDrawn="1"/>
        </p:nvSpPr>
        <p:spPr>
          <a:xfrm>
            <a:off x="455461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 userDrawn="1"/>
        </p:nvSpPr>
        <p:spPr>
          <a:xfrm>
            <a:off x="470701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/>
          <p:cNvSpPr/>
          <p:nvPr userDrawn="1"/>
        </p:nvSpPr>
        <p:spPr>
          <a:xfrm>
            <a:off x="4939117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 userDrawn="1"/>
        </p:nvSpPr>
        <p:spPr>
          <a:xfrm>
            <a:off x="521230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 userDrawn="1"/>
        </p:nvSpPr>
        <p:spPr>
          <a:xfrm>
            <a:off x="508068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 userDrawn="1"/>
        </p:nvSpPr>
        <p:spPr>
          <a:xfrm>
            <a:off x="536470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 userDrawn="1"/>
        </p:nvSpPr>
        <p:spPr>
          <a:xfrm>
            <a:off x="5517106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 userDrawn="1"/>
        </p:nvSpPr>
        <p:spPr>
          <a:xfrm>
            <a:off x="5749208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 userDrawn="1"/>
        </p:nvSpPr>
        <p:spPr>
          <a:xfrm>
            <a:off x="602239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/>
          <p:cNvSpPr/>
          <p:nvPr userDrawn="1"/>
        </p:nvSpPr>
        <p:spPr>
          <a:xfrm>
            <a:off x="5890773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 userDrawn="1"/>
        </p:nvSpPr>
        <p:spPr>
          <a:xfrm>
            <a:off x="617479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 userDrawn="1"/>
        </p:nvSpPr>
        <p:spPr>
          <a:xfrm>
            <a:off x="632719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 userDrawn="1"/>
        </p:nvSpPr>
        <p:spPr>
          <a:xfrm>
            <a:off x="6563897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/>
          <p:cNvSpPr/>
          <p:nvPr userDrawn="1"/>
        </p:nvSpPr>
        <p:spPr>
          <a:xfrm>
            <a:off x="6837085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/>
          <p:cNvSpPr/>
          <p:nvPr userDrawn="1"/>
        </p:nvSpPr>
        <p:spPr>
          <a:xfrm>
            <a:off x="6705462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/>
          <p:cNvSpPr/>
          <p:nvPr userDrawn="1"/>
        </p:nvSpPr>
        <p:spPr>
          <a:xfrm>
            <a:off x="6989485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/>
          <p:cNvSpPr/>
          <p:nvPr userDrawn="1"/>
        </p:nvSpPr>
        <p:spPr>
          <a:xfrm>
            <a:off x="7141885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 userDrawn="1"/>
        </p:nvSpPr>
        <p:spPr>
          <a:xfrm>
            <a:off x="7369388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/>
          <p:cNvSpPr/>
          <p:nvPr userDrawn="1"/>
        </p:nvSpPr>
        <p:spPr>
          <a:xfrm>
            <a:off x="764257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 userDrawn="1"/>
        </p:nvSpPr>
        <p:spPr>
          <a:xfrm>
            <a:off x="7510952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/>
          <p:cNvSpPr/>
          <p:nvPr userDrawn="1"/>
        </p:nvSpPr>
        <p:spPr>
          <a:xfrm>
            <a:off x="779497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 userDrawn="1"/>
        </p:nvSpPr>
        <p:spPr>
          <a:xfrm>
            <a:off x="7947376" y="-789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 userDrawn="1"/>
        </p:nvSpPr>
        <p:spPr>
          <a:xfrm>
            <a:off x="8171735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 userDrawn="1"/>
        </p:nvSpPr>
        <p:spPr>
          <a:xfrm>
            <a:off x="844492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 userDrawn="1"/>
        </p:nvSpPr>
        <p:spPr>
          <a:xfrm>
            <a:off x="8313300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矩形 100"/>
          <p:cNvSpPr/>
          <p:nvPr userDrawn="1"/>
        </p:nvSpPr>
        <p:spPr>
          <a:xfrm>
            <a:off x="859732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 userDrawn="1"/>
        </p:nvSpPr>
        <p:spPr>
          <a:xfrm>
            <a:off x="8749723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矩形 102"/>
          <p:cNvSpPr/>
          <p:nvPr userDrawn="1"/>
        </p:nvSpPr>
        <p:spPr>
          <a:xfrm>
            <a:off x="8969630" y="0"/>
            <a:ext cx="67507" cy="472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5" name="圖片版面配置區 274"/>
          <p:cNvSpPr>
            <a:spLocks noGrp="1"/>
          </p:cNvSpPr>
          <p:nvPr>
            <p:ph type="pic" sz="quarter" idx="13"/>
          </p:nvPr>
        </p:nvSpPr>
        <p:spPr>
          <a:xfrm>
            <a:off x="0" y="1795463"/>
            <a:ext cx="4622800" cy="280154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76" name="文字方塊 275"/>
          <p:cNvSpPr txBox="1"/>
          <p:nvPr userDrawn="1"/>
        </p:nvSpPr>
        <p:spPr>
          <a:xfrm>
            <a:off x="264913" y="613305"/>
            <a:ext cx="276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rPr>
              <a:t>CHAPTER</a:t>
            </a:r>
            <a:r>
              <a:rPr lang="zh-TW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zh-TW" sz="5400" b="1" dirty="0" smtClean="0">
                <a:solidFill>
                  <a:schemeClr val="accent3">
                    <a:lumMod val="50000"/>
                  </a:schemeClr>
                </a:solidFill>
                <a:latin typeface="Calibri" panose="020F0502020204030204" pitchFamily="34" charset="0"/>
              </a:rPr>
              <a:t>01</a:t>
            </a:r>
            <a:endParaRPr lang="zh-TW" altLang="en-US" sz="5400" b="1" dirty="0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81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42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100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99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08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DAD8F38-8795-4DFA-8634-4D84CBE67F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351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28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34604"/>
            <a:ext cx="8229600" cy="85725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60399"/>
            <a:ext cx="8229600" cy="2934224"/>
          </a:xfrm>
        </p:spPr>
        <p:txBody>
          <a:bodyPr>
            <a:normAutofit/>
          </a:bodyPr>
          <a:lstStyle>
            <a:lvl1pPr marL="457200" indent="-457200" algn="l" defTabSz="914400" rtl="0" eaLnBrk="1" latinLnBrk="0" hangingPunct="1">
              <a:spcBef>
                <a:spcPts val="800"/>
              </a:spcBef>
              <a:buFontTx/>
              <a:buBlip>
                <a:blip r:embed="rId2"/>
              </a:buBlip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8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lang="zh-TW" altLang="en-US" sz="24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800"/>
              </a:spcBef>
              <a:buFont typeface="Wingdings" pitchFamily="2" charset="2"/>
              <a:buNone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800"/>
              </a:spcBef>
              <a:buFont typeface="Wingdings" pitchFamily="2" charset="2"/>
              <a:buNone/>
              <a:defRPr lang="zh-TW" altLang="en-US" sz="1800" b="1" kern="1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14" name="群組 13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16" name="群組 15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18" name="矩形 17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矩形 18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矩形 20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2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3" cstate="screen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矩形 16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文字方塊 14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30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84063"/>
            <a:ext cx="8229600" cy="3710560"/>
          </a:xfrm>
        </p:spPr>
        <p:txBody>
          <a:bodyPr/>
          <a:lstStyle>
            <a:lvl1pPr marL="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14" name="群組 13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16" name="群組 15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18" name="矩形 17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矩形 18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0" name="矩形 19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矩形 20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2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2" cstate="screen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矩形 16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文字方塊 14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75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457200" y="850309"/>
            <a:ext cx="8229600" cy="3744314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4" name="群組 13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15" name="群組 14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17" name="群組 16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19" name="矩形 18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矩形 19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1" name="矩形 20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矩形 21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3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3" cstate="screen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" name="矩形 17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6" name="文字方塊 15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20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628578"/>
            <a:ext cx="9144000" cy="3915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6" y="1255354"/>
            <a:ext cx="8604269" cy="31053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Picture 15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3616" y="722472"/>
            <a:ext cx="2456765" cy="63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87232">
            <a:off x="7757944" y="802232"/>
            <a:ext cx="1038226" cy="8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群組 4"/>
          <p:cNvGrpSpPr/>
          <p:nvPr userDrawn="1"/>
        </p:nvGrpSpPr>
        <p:grpSpPr>
          <a:xfrm>
            <a:off x="683018" y="771550"/>
            <a:ext cx="1781968" cy="414607"/>
            <a:chOff x="683018" y="1178750"/>
            <a:chExt cx="1781968" cy="414607"/>
          </a:xfrm>
        </p:grpSpPr>
        <p:sp>
          <p:nvSpPr>
            <p:cNvPr id="24" name="橢圓 23"/>
            <p:cNvSpPr/>
            <p:nvPr userDrawn="1"/>
          </p:nvSpPr>
          <p:spPr>
            <a:xfrm>
              <a:off x="683018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 userDrawn="1"/>
          </p:nvSpPr>
          <p:spPr>
            <a:xfrm>
              <a:off x="1151620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 userDrawn="1"/>
          </p:nvSpPr>
          <p:spPr>
            <a:xfrm>
              <a:off x="1601670" y="1178750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 userDrawn="1"/>
          </p:nvSpPr>
          <p:spPr>
            <a:xfrm>
              <a:off x="2051720" y="1180091"/>
              <a:ext cx="413266" cy="413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文字方塊 22"/>
          <p:cNvSpPr txBox="1"/>
          <p:nvPr userDrawn="1"/>
        </p:nvSpPr>
        <p:spPr>
          <a:xfrm>
            <a:off x="701570" y="789784"/>
            <a:ext cx="222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IT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　專    家    </a:t>
            </a:r>
            <a:endParaRPr lang="en-US" altLang="zh-TW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4" name="群組 33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35" name="群組 34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37" name="群組 36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39" name="矩形 38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0" name="矩形 39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41" name="矩形 40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矩形 41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3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8" name="矩形 37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6" name="文字方塊 35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49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250" y="628578"/>
            <a:ext cx="9144000" cy="39154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 userDrawn="1"/>
        </p:nvSpPr>
        <p:spPr>
          <a:xfrm>
            <a:off x="269866" y="1255354"/>
            <a:ext cx="8604269" cy="31053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Picture 14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036" y="851302"/>
            <a:ext cx="616424" cy="765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 descr="D:\製作中\02再版書\0558909\資訊小耳朵 圖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973" y="636535"/>
            <a:ext cx="3836948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 userDrawn="1"/>
        </p:nvSpPr>
        <p:spPr>
          <a:xfrm>
            <a:off x="607663" y="1254990"/>
            <a:ext cx="279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資    訊    專    欄</a:t>
            </a:r>
            <a:endParaRPr lang="en-US" altLang="zh-TW" sz="2400" b="1" dirty="0" smtClean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406096" y="1692374"/>
            <a:ext cx="8229600" cy="2668325"/>
          </a:xfrm>
        </p:spPr>
        <p:txBody>
          <a:bodyPr/>
          <a:lstStyle>
            <a:lvl1pPr marL="0" indent="0">
              <a:buNone/>
              <a:defRPr sz="2400" b="1"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2pPr>
            <a:lvl3pPr marL="9144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3pPr>
            <a:lvl4pPr marL="13716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4pPr>
            <a:lvl5pPr marL="1828800" indent="0">
              <a:buNone/>
              <a:defRPr b="1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grpSp>
        <p:nvGrpSpPr>
          <p:cNvPr id="16" name="群組 15"/>
          <p:cNvGrpSpPr/>
          <p:nvPr userDrawn="1"/>
        </p:nvGrpSpPr>
        <p:grpSpPr>
          <a:xfrm>
            <a:off x="0" y="0"/>
            <a:ext cx="9198260" cy="591240"/>
            <a:chOff x="0" y="0"/>
            <a:chExt cx="9198260" cy="591240"/>
          </a:xfrm>
        </p:grpSpPr>
        <p:grpSp>
          <p:nvGrpSpPr>
            <p:cNvPr id="17" name="群組 16"/>
            <p:cNvGrpSpPr/>
            <p:nvPr userDrawn="1"/>
          </p:nvGrpSpPr>
          <p:grpSpPr>
            <a:xfrm>
              <a:off x="0" y="0"/>
              <a:ext cx="9144001" cy="546525"/>
              <a:chOff x="0" y="0"/>
              <a:chExt cx="9144001" cy="546525"/>
            </a:xfrm>
          </p:grpSpPr>
          <p:grpSp>
            <p:nvGrpSpPr>
              <p:cNvPr id="20" name="群組 19"/>
              <p:cNvGrpSpPr/>
              <p:nvPr userDrawn="1"/>
            </p:nvGrpSpPr>
            <p:grpSpPr>
              <a:xfrm>
                <a:off x="0" y="0"/>
                <a:ext cx="9144000" cy="546525"/>
                <a:chOff x="0" y="0"/>
                <a:chExt cx="9144000" cy="546525"/>
              </a:xfrm>
            </p:grpSpPr>
            <p:sp>
              <p:nvSpPr>
                <p:cNvPr id="22" name="矩形 21"/>
                <p:cNvSpPr/>
                <p:nvPr userDrawn="1"/>
              </p:nvSpPr>
              <p:spPr>
                <a:xfrm>
                  <a:off x="0" y="0"/>
                  <a:ext cx="9144000" cy="54652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3" name="矩形 22"/>
                <p:cNvSpPr/>
                <p:nvPr userDrawn="1"/>
              </p:nvSpPr>
              <p:spPr>
                <a:xfrm>
                  <a:off x="906574" y="134763"/>
                  <a:ext cx="36654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800" b="0" i="0" u="none" strike="noStrike" kern="1200" baseline="0" dirty="0" smtClean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atin typeface="+mn-lt"/>
                      <a:ea typeface="+mn-ea"/>
                      <a:cs typeface="+mn-cs"/>
                    </a:rPr>
                    <a:t>An Introduction to Computer Science</a:t>
                  </a:r>
                  <a:endParaRPr lang="zh-TW" alt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24" name="矩形 23"/>
                <p:cNvSpPr/>
                <p:nvPr userDrawn="1"/>
              </p:nvSpPr>
              <p:spPr>
                <a:xfrm>
                  <a:off x="7677346" y="388486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5" name="矩形 24"/>
                <p:cNvSpPr/>
                <p:nvPr userDrawn="1"/>
              </p:nvSpPr>
              <p:spPr>
                <a:xfrm>
                  <a:off x="7778146" y="287225"/>
                  <a:ext cx="100800" cy="10126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26" name="Picture 4" descr="D:\製作中\02再版書\0558909\章首頁\computer.png"/>
                <p:cNvPicPr>
                  <a:picLocks noChangeAspect="1" noChangeArrowheads="1"/>
                </p:cNvPicPr>
                <p:nvPr userDrawn="1"/>
              </p:nvPicPr>
              <p:blipFill>
                <a:blip r:embed="rId4" cstate="screen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211" y="80775"/>
                  <a:ext cx="323350" cy="4207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1" name="矩形 20"/>
              <p:cNvSpPr/>
              <p:nvPr userDrawn="1"/>
            </p:nvSpPr>
            <p:spPr>
              <a:xfrm>
                <a:off x="8127396" y="0"/>
                <a:ext cx="1016605" cy="5465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8" name="文字方塊 17"/>
            <p:cNvSpPr txBox="1"/>
            <p:nvPr userDrawn="1"/>
          </p:nvSpPr>
          <p:spPr>
            <a:xfrm>
              <a:off x="8073135" y="6465"/>
              <a:ext cx="11251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Chapter</a:t>
              </a:r>
            </a:p>
            <a:p>
              <a:pPr algn="ctr"/>
              <a:r>
                <a:rPr lang="en-US" altLang="zh-TW" sz="2000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01</a:t>
              </a:r>
              <a:endParaRPr lang="zh-TW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2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1875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43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8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橢圓 16"/>
          <p:cNvSpPr/>
          <p:nvPr userDrawn="1"/>
        </p:nvSpPr>
        <p:spPr>
          <a:xfrm>
            <a:off x="161510" y="4617951"/>
            <a:ext cx="450050" cy="450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 userDrawn="1"/>
        </p:nvSpPr>
        <p:spPr>
          <a:xfrm>
            <a:off x="296525" y="4617951"/>
            <a:ext cx="450050" cy="450050"/>
          </a:xfrm>
          <a:prstGeom prst="ellipse">
            <a:avLst/>
          </a:prstGeom>
          <a:solidFill>
            <a:srgbClr val="9BBB5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 descr="D:\桌面\logo.png"/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595" y="4777015"/>
            <a:ext cx="610257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動作按鈕: 上一項 19">
            <a:hlinkClick r:id="" action="ppaction://hlinkshowjump?jump=previousslide" highlightClick="1"/>
          </p:cNvPr>
          <p:cNvSpPr/>
          <p:nvPr userDrawn="1"/>
        </p:nvSpPr>
        <p:spPr>
          <a:xfrm>
            <a:off x="7452320" y="4694752"/>
            <a:ext cx="360000" cy="360000"/>
          </a:xfrm>
          <a:prstGeom prst="actionButtonBackPrevious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動作按鈕: 首頁 20">
            <a:hlinkClick r:id="" action="ppaction://hlinkshowjump?jump=firstslide" highlightClick="1"/>
          </p:cNvPr>
          <p:cNvSpPr/>
          <p:nvPr userDrawn="1"/>
        </p:nvSpPr>
        <p:spPr>
          <a:xfrm>
            <a:off x="7992380" y="4694752"/>
            <a:ext cx="360000" cy="360000"/>
          </a:xfrm>
          <a:prstGeom prst="actionButtonHom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動作按鈕: 下一項 21">
            <a:hlinkClick r:id="" action="ppaction://hlinkshowjump?jump=nextslide" highlightClick="1"/>
          </p:cNvPr>
          <p:cNvSpPr/>
          <p:nvPr userDrawn="1"/>
        </p:nvSpPr>
        <p:spPr>
          <a:xfrm>
            <a:off x="8492930" y="4693863"/>
            <a:ext cx="360000" cy="360000"/>
          </a:xfrm>
          <a:prstGeom prst="actionButtonForwardNex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bliqueBottomRight"/>
            <a:lightRig rig="threePt" dir="t"/>
          </a:scene3d>
          <a:sp3d>
            <a:bevelT w="25400" h="25400"/>
            <a:bevelB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23" name="文字方塊 22"/>
          <p:cNvSpPr txBox="1"/>
          <p:nvPr userDrawn="1"/>
        </p:nvSpPr>
        <p:spPr>
          <a:xfrm>
            <a:off x="251521" y="4694752"/>
            <a:ext cx="58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089E88-AE65-4CA2-BA11-4B6DC14C3389}" type="slidenum">
              <a:rPr lang="zh-TW" altLang="en-US" smtClean="0">
                <a:solidFill>
                  <a:schemeClr val="bg1"/>
                </a:solidFill>
              </a:rPr>
              <a:t>‹#›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035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slide" Target="slide9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zh.wikipedia.org/zh-tw/ASCII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線接點 28"/>
          <p:cNvCxnSpPr/>
          <p:nvPr/>
        </p:nvCxnSpPr>
        <p:spPr>
          <a:xfrm>
            <a:off x="3157953" y="1507862"/>
            <a:ext cx="5779532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:\製作中\02再版書\0558909\章首頁\no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2030" y="1491630"/>
            <a:ext cx="3790950" cy="33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6"/>
          <p:cNvSpPr>
            <a:spLocks noGrp="1"/>
          </p:cNvSpPr>
          <p:nvPr>
            <p:ph type="ctrTitle"/>
          </p:nvPr>
        </p:nvSpPr>
        <p:spPr>
          <a:xfrm>
            <a:off x="3157954" y="782801"/>
            <a:ext cx="5476465" cy="704549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123122" y="1797111"/>
            <a:ext cx="322876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3" action="ppaction://hlinksldjump"/>
              </a:rPr>
              <a:t>1-1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3" action="ppaction://hlinksldjump"/>
              </a:rPr>
              <a:t>計算機科學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3" action="ppaction://hlinksldjump"/>
              </a:rPr>
              <a:t>大事記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1-2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  <a:hlinkClick r:id="rId4" action="ppaction://hlinksldjump"/>
              </a:rPr>
              <a:t>當代計算機的通用架構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5587" y="2076695"/>
            <a:ext cx="2850330" cy="198000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01888">
            <a:off x="761948" y="2289298"/>
            <a:ext cx="2850330" cy="198000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77218">
            <a:off x="913071" y="2557491"/>
            <a:ext cx="2850330" cy="1980000"/>
          </a:xfrm>
          <a:prstGeom prst="rect">
            <a:avLst/>
          </a:prstGeom>
          <a:noFill/>
          <a:ln w="571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6437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406095" y="1526522"/>
            <a:ext cx="5381039" cy="283417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zh-TW" altLang="en-US" b="1" dirty="0"/>
              <a:t>英國數學家亞蘭杜</a:t>
            </a:r>
            <a:r>
              <a:rPr lang="zh-TW" altLang="en-US" b="1" dirty="0" smtClean="0"/>
              <a:t>林</a:t>
            </a:r>
            <a:r>
              <a:rPr lang="en-US" altLang="zh-TW" b="1" dirty="0" smtClean="0"/>
              <a:t>(Alan Turing</a:t>
            </a:r>
            <a:r>
              <a:rPr lang="zh-TW" altLang="en-US" b="1" dirty="0" smtClean="0"/>
              <a:t>，</a:t>
            </a:r>
            <a:r>
              <a:rPr lang="en-US" altLang="zh-TW" b="1" dirty="0" smtClean="0"/>
              <a:t>1912-1954)</a:t>
            </a:r>
            <a:r>
              <a:rPr lang="zh-TW" altLang="en-US" b="1" dirty="0" smtClean="0"/>
              <a:t>。</a:t>
            </a:r>
            <a:endParaRPr lang="en-US" altLang="zh-TW" b="1" dirty="0" smtClean="0"/>
          </a:p>
          <a:p>
            <a:pPr>
              <a:lnSpc>
                <a:spcPct val="120000"/>
              </a:lnSpc>
            </a:pPr>
            <a:r>
              <a:rPr lang="zh-TW" altLang="en-US" b="1" dirty="0" smtClean="0"/>
              <a:t>雖然</a:t>
            </a:r>
            <a:r>
              <a:rPr lang="zh-TW" altLang="en-US" b="1" dirty="0"/>
              <a:t>無緣在有生之年得到</a:t>
            </a:r>
            <a:r>
              <a:rPr lang="zh-TW" altLang="en-US" b="1" dirty="0" smtClean="0"/>
              <a:t>諾貝爾獎</a:t>
            </a:r>
            <a:r>
              <a:rPr lang="zh-TW" altLang="en-US" b="1" dirty="0"/>
              <a:t>，但後</a:t>
            </a:r>
            <a:r>
              <a:rPr lang="zh-TW" altLang="en-US" b="1" dirty="0" smtClean="0"/>
              <a:t>人為紀念</a:t>
            </a:r>
            <a:r>
              <a:rPr lang="zh-TW" altLang="en-US" b="1" dirty="0"/>
              <a:t>他在數位計算</a:t>
            </a:r>
            <a:r>
              <a:rPr lang="zh-TW" altLang="en-US" b="1" dirty="0" smtClean="0"/>
              <a:t>理論上的</a:t>
            </a:r>
            <a:r>
              <a:rPr lang="zh-TW" altLang="en-US" b="1" dirty="0"/>
              <a:t>貢獻而設立的</a:t>
            </a:r>
            <a:r>
              <a:rPr lang="zh-TW" altLang="en-US" b="1" dirty="0">
                <a:solidFill>
                  <a:srgbClr val="C00000"/>
                </a:solidFill>
              </a:rPr>
              <a:t>杜林</a:t>
            </a:r>
            <a:r>
              <a:rPr lang="zh-TW" altLang="en-US" b="1" dirty="0" smtClean="0">
                <a:solidFill>
                  <a:srgbClr val="C00000"/>
                </a:solidFill>
              </a:rPr>
              <a:t>獎</a:t>
            </a:r>
            <a:r>
              <a:rPr lang="en-US" altLang="zh-TW" b="1" dirty="0" smtClean="0"/>
              <a:t>(Turing Award)</a:t>
            </a:r>
            <a:r>
              <a:rPr lang="zh-TW" altLang="en-US" b="1" dirty="0" smtClean="0"/>
              <a:t>，已被</a:t>
            </a:r>
            <a:r>
              <a:rPr lang="zh-TW" altLang="en-US" b="1" dirty="0"/>
              <a:t>公認是資訊科學領域最崇高的獎項，而</a:t>
            </a:r>
            <a:r>
              <a:rPr lang="zh-TW" altLang="en-US" b="1" dirty="0" smtClean="0"/>
              <a:t>有「</a:t>
            </a:r>
            <a:r>
              <a:rPr lang="zh-TW" altLang="en-US" b="1" dirty="0"/>
              <a:t>資訊科學諾貝爾獎」的美譽。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2164" y="1581640"/>
            <a:ext cx="1925231" cy="27766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5967155" y="4011910"/>
            <a:ext cx="2540247" cy="369332"/>
          </a:xfrm>
          <a:prstGeom prst="rect">
            <a:avLst/>
          </a:prstGeom>
          <a:solidFill>
            <a:srgbClr val="FFC000"/>
          </a:solidFill>
          <a:ln w="19050">
            <a:solidFill>
              <a:srgbClr val="0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亞蘭杜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林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(Alan Turing) 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3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輸入／</a:t>
            </a:r>
            <a:r>
              <a:rPr lang="zh-TW" altLang="en-US" dirty="0" smtClean="0"/>
              <a:t>輸出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輸入</a:t>
            </a:r>
            <a:r>
              <a:rPr lang="zh-TW" altLang="en-US" dirty="0" smtClean="0"/>
              <a:t>子系統：負責</a:t>
            </a:r>
            <a:r>
              <a:rPr lang="zh-TW" altLang="en-US" dirty="0"/>
              <a:t>將程式及資料放入電腦裡，例如：</a:t>
            </a:r>
            <a:r>
              <a:rPr lang="zh-TW" altLang="en-US" dirty="0" smtClean="0"/>
              <a:t>鍵盤</a:t>
            </a:r>
            <a:r>
              <a:rPr lang="zh-TW" altLang="en-US" dirty="0"/>
              <a:t>、滑鼠及掃描器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zh-TW" altLang="en-US" dirty="0" smtClean="0"/>
              <a:t>輸出子系統：負責</a:t>
            </a:r>
            <a:r>
              <a:rPr lang="zh-TW" altLang="en-US" dirty="0"/>
              <a:t>將處理後的結果</a:t>
            </a:r>
            <a:r>
              <a:rPr lang="zh-TW" altLang="en-US" dirty="0" smtClean="0"/>
              <a:t>送出</a:t>
            </a:r>
            <a:r>
              <a:rPr lang="zh-TW" altLang="en-US" dirty="0"/>
              <a:t>電腦，例如：螢幕及印表機等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534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輸入／輸出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廣義的輸出入子系統還包括</a:t>
            </a:r>
            <a:r>
              <a:rPr lang="zh-TW" altLang="en-US" dirty="0">
                <a:solidFill>
                  <a:srgbClr val="C00000"/>
                </a:solidFill>
              </a:rPr>
              <a:t>次要的儲存設備</a:t>
            </a:r>
            <a:r>
              <a:rPr lang="en-US" altLang="zh-TW" dirty="0"/>
              <a:t>(secondary storage device)</a:t>
            </a:r>
            <a:r>
              <a:rPr lang="zh-TW" altLang="en-US" dirty="0"/>
              <a:t>，例如：磁碟、光碟片及磁帶等。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8124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4294967295"/>
          </p:nvPr>
        </p:nvSpPr>
        <p:spPr>
          <a:xfrm>
            <a:off x="2546775" y="1526522"/>
            <a:ext cx="6088921" cy="2834177"/>
          </a:xfrm>
        </p:spPr>
        <p:txBody>
          <a:bodyPr>
            <a:normAutofit/>
          </a:bodyPr>
          <a:lstStyle/>
          <a:p>
            <a:r>
              <a:rPr lang="zh-TW" altLang="en-US" sz="2400" b="1" dirty="0"/>
              <a:t>馮紐曼（</a:t>
            </a:r>
            <a:r>
              <a:rPr lang="en-US" altLang="zh-TW" sz="2400" b="1" dirty="0"/>
              <a:t>John Louis von Neumann</a:t>
            </a:r>
            <a:r>
              <a:rPr lang="zh-TW" altLang="en-US" sz="2400" b="1" dirty="0"/>
              <a:t>，</a:t>
            </a:r>
            <a:r>
              <a:rPr lang="en-US" altLang="zh-TW" sz="2400" b="1" dirty="0"/>
              <a:t>1903- 1957</a:t>
            </a:r>
            <a:r>
              <a:rPr lang="zh-TW" altLang="en-US" sz="2400" b="1" dirty="0" smtClean="0"/>
              <a:t>）是不是第一個提出「儲存程式」概念的人，仍有待商榷，但他毫無疑問地是</a:t>
            </a:r>
            <a:r>
              <a:rPr lang="zh-TW" altLang="en-US" sz="2400" b="1" dirty="0"/>
              <a:t>大家公認絕頂聰明的偉大數學家。</a:t>
            </a:r>
          </a:p>
        </p:txBody>
      </p:sp>
      <p:sp>
        <p:nvSpPr>
          <p:cNvPr id="4" name="矩形 3"/>
          <p:cNvSpPr/>
          <p:nvPr/>
        </p:nvSpPr>
        <p:spPr>
          <a:xfrm>
            <a:off x="296525" y="3651870"/>
            <a:ext cx="2610290" cy="92333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馮紐曼</a:t>
            </a:r>
          </a:p>
          <a:p>
            <a:pPr algn="ctr"/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（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John Louis von Neumann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6522"/>
            <a:ext cx="1523535" cy="198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4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1939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John V. </a:t>
            </a:r>
            <a:r>
              <a:rPr lang="en-US" altLang="zh-TW" dirty="0" err="1"/>
              <a:t>Atanasoff</a:t>
            </a:r>
            <a:r>
              <a:rPr lang="zh-TW" altLang="en-US" dirty="0" smtClean="0"/>
              <a:t>和助理</a:t>
            </a:r>
            <a:r>
              <a:rPr lang="en-US" altLang="zh-TW" dirty="0"/>
              <a:t>Clifford Berry</a:t>
            </a:r>
            <a:r>
              <a:rPr lang="zh-TW" altLang="en-US" dirty="0" smtClean="0"/>
              <a:t>發明第一</a:t>
            </a:r>
            <a:r>
              <a:rPr lang="zh-TW" altLang="en-US" dirty="0"/>
              <a:t>部可用電子訊號將資訊編碼的特殊用途機器，稱為</a:t>
            </a:r>
            <a:r>
              <a:rPr lang="en-US" altLang="zh-TW" dirty="0" smtClean="0">
                <a:solidFill>
                  <a:srgbClr val="C00000"/>
                </a:solidFill>
              </a:rPr>
              <a:t>ABC</a:t>
            </a:r>
            <a:r>
              <a:rPr lang="zh-TW" altLang="en-US" dirty="0" smtClean="0"/>
              <a:t>，用於解決</a:t>
            </a:r>
            <a:r>
              <a:rPr lang="zh-TW" altLang="en-US" dirty="0"/>
              <a:t>一些線性方程式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15" name="TextBox 23"/>
          <p:cNvSpPr txBox="1"/>
          <p:nvPr/>
        </p:nvSpPr>
        <p:spPr>
          <a:xfrm>
            <a:off x="4885824" y="4010161"/>
            <a:ext cx="4276686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John V. </a:t>
            </a:r>
            <a:r>
              <a:rPr lang="en-US" altLang="zh-TW" dirty="0" err="1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Atanasoff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pt-BR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pt-BR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左</a:t>
            </a:r>
            <a:r>
              <a:rPr lang="pt-BR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pt-BR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、</a:t>
            </a:r>
            <a:endParaRPr lang="en-US" altLang="zh-TW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pt-BR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他的助理</a:t>
            </a:r>
            <a:r>
              <a:rPr lang="pt-BR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Clifford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Berry(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中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及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ABC(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右</a:t>
            </a:r>
            <a:r>
              <a:rPr lang="en-US" altLang="zh-TW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3706162"/>
            <a:ext cx="3653339" cy="125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1-1 </a:t>
            </a:r>
            <a:r>
              <a:rPr lang="zh-TW" altLang="en-US" dirty="0" smtClean="0"/>
              <a:t>計算機科學大事記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1939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德國數學家</a:t>
            </a:r>
            <a:r>
              <a:rPr lang="en-US" altLang="zh-TW" dirty="0" smtClean="0"/>
              <a:t>Konrad </a:t>
            </a:r>
            <a:r>
              <a:rPr lang="en-US" altLang="zh-TW" dirty="0" err="1" smtClean="0"/>
              <a:t>Zuse</a:t>
            </a:r>
            <a:r>
              <a:rPr lang="zh-TW" altLang="en-US" dirty="0" smtClean="0"/>
              <a:t>設計一個稱為</a:t>
            </a:r>
            <a:r>
              <a:rPr lang="en-US" altLang="zh-TW" dirty="0" smtClean="0"/>
              <a:t>Z1</a:t>
            </a:r>
            <a:r>
              <a:rPr lang="zh-TW" altLang="en-US" dirty="0" smtClean="0"/>
              <a:t>的二進位電動計算機。</a:t>
            </a:r>
          </a:p>
          <a:p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77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1944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哈佛大學在</a:t>
            </a:r>
            <a:r>
              <a:rPr lang="en-US" altLang="zh-TW" dirty="0"/>
              <a:t>IBM</a:t>
            </a:r>
            <a:r>
              <a:rPr lang="zh-TW" altLang="en-US" dirty="0"/>
              <a:t>贊助下，完成了第一部電動機械</a:t>
            </a:r>
            <a:r>
              <a:rPr lang="zh-TW" altLang="en-US" dirty="0" smtClean="0"/>
              <a:t>計算機</a:t>
            </a:r>
            <a:r>
              <a:rPr lang="zh-TW" altLang="en-US" dirty="0"/>
              <a:t>，稱為</a:t>
            </a:r>
            <a:r>
              <a:rPr lang="zh-TW" altLang="en-US" dirty="0">
                <a:solidFill>
                  <a:srgbClr val="C00000"/>
                </a:solidFill>
              </a:rPr>
              <a:t>馬克</a:t>
            </a:r>
            <a:r>
              <a:rPr lang="zh-TW" altLang="en-US" dirty="0" smtClean="0">
                <a:solidFill>
                  <a:srgbClr val="C00000"/>
                </a:solidFill>
              </a:rPr>
              <a:t>一號</a:t>
            </a:r>
            <a:r>
              <a:rPr lang="en-US" altLang="zh-TW" dirty="0" smtClean="0"/>
              <a:t>(Mark I)</a:t>
            </a:r>
            <a:r>
              <a:rPr lang="zh-TW" altLang="en-US" dirty="0" smtClean="0"/>
              <a:t> 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222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1945</a:t>
            </a:r>
            <a:r>
              <a:rPr lang="zh-TW" altLang="en-US" dirty="0"/>
              <a:t>年</a:t>
            </a:r>
            <a:endParaRPr lang="en-US" altLang="zh-TW" dirty="0"/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馮紐曼</a:t>
            </a:r>
            <a:r>
              <a:rPr lang="en-US" altLang="zh-TW" dirty="0"/>
              <a:t>(John Louis von Neumann)</a:t>
            </a:r>
            <a:br>
              <a:rPr lang="en-US" altLang="zh-TW" dirty="0"/>
            </a:br>
            <a:r>
              <a:rPr lang="zh-TW" altLang="en-US" dirty="0"/>
              <a:t>介紹了</a:t>
            </a:r>
            <a:r>
              <a:rPr lang="zh-TW" altLang="en-US" dirty="0">
                <a:solidFill>
                  <a:srgbClr val="C00000"/>
                </a:solidFill>
              </a:rPr>
              <a:t>儲存程式</a:t>
            </a:r>
            <a:r>
              <a:rPr lang="en-US" altLang="zh-TW" dirty="0"/>
              <a:t>(stored program)</a:t>
            </a:r>
            <a:br>
              <a:rPr lang="en-US" altLang="zh-TW" dirty="0"/>
            </a:br>
            <a:r>
              <a:rPr lang="zh-TW" altLang="en-US" dirty="0"/>
              <a:t>的概念，今日的數位電腦基本上都是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採用這個概念所建構而成的。</a:t>
            </a:r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7136" y="2192019"/>
            <a:ext cx="1413970" cy="18354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5" name="矩形 4"/>
          <p:cNvSpPr/>
          <p:nvPr/>
        </p:nvSpPr>
        <p:spPr>
          <a:xfrm>
            <a:off x="6896927" y="3842795"/>
            <a:ext cx="9001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馮紐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曼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04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627063" y="906565"/>
            <a:ext cx="3887787" cy="1861130"/>
          </a:xfrm>
          <a:prstGeom prst="rect">
            <a:avLst/>
          </a:prstGeom>
          <a:solidFill>
            <a:srgbClr val="2B2E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578350" y="906565"/>
            <a:ext cx="3889375" cy="1861130"/>
          </a:xfrm>
          <a:prstGeom prst="rect">
            <a:avLst/>
          </a:prstGeom>
          <a:solidFill>
            <a:srgbClr val="21A3D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27063" y="2642496"/>
            <a:ext cx="3887787" cy="1861130"/>
          </a:xfrm>
          <a:prstGeom prst="rect">
            <a:avLst/>
          </a:prstGeom>
          <a:solidFill>
            <a:srgbClr val="21A3D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578350" y="2642496"/>
            <a:ext cx="3889375" cy="1861130"/>
          </a:xfrm>
          <a:prstGeom prst="rect">
            <a:avLst/>
          </a:prstGeom>
          <a:solidFill>
            <a:srgbClr val="2B2E3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造字工房悦黑体验版常规体" pitchFamily="50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175362" y="1086585"/>
            <a:ext cx="205697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第一代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真空管時期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chemeClr val="bg1"/>
                </a:solidFill>
              </a:rPr>
              <a:t>(1946~1958)</a:t>
            </a:r>
            <a:endParaRPr lang="zh-TW" altLang="en-US" sz="2800" b="1" dirty="0">
              <a:solidFill>
                <a:schemeClr val="bg1"/>
              </a:solidFill>
            </a:endParaRPr>
          </a:p>
          <a:p>
            <a:pPr algn="ctr"/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882970" y="1086585"/>
            <a:ext cx="241123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第二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電晶體時期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(1959~1963)</a:t>
            </a:r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826696" y="2875534"/>
            <a:ext cx="25641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第三代電腦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積體電路時期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/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(1964~1970)</a:t>
            </a:r>
            <a:endParaRPr lang="zh-TW" altLang="en-US" sz="28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4887035" y="2739653"/>
            <a:ext cx="35806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第四</a:t>
            </a:r>
            <a:r>
              <a:rPr lang="zh-TW" altLang="en-US" sz="2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代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電腦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超大型積體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電路時期</a:t>
            </a:r>
            <a:endParaRPr lang="en-US" altLang="zh-TW" sz="28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(1971~</a:t>
            </a:r>
            <a:r>
              <a:rPr lang="zh-TW" altLang="en-US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迄今</a:t>
            </a:r>
            <a:r>
              <a:rPr lang="en-US" altLang="zh-TW" sz="28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4885" y="2861031"/>
            <a:ext cx="1395155" cy="12004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577" y="695559"/>
            <a:ext cx="1481226" cy="21462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45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93" y="2513584"/>
            <a:ext cx="2001683" cy="15190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116505" y="726545"/>
            <a:ext cx="8229600" cy="857250"/>
          </a:xfrm>
        </p:spPr>
        <p:txBody>
          <a:bodyPr>
            <a:noAutofit/>
          </a:bodyPr>
          <a:lstStyle/>
          <a:p>
            <a:r>
              <a:rPr lang="zh-TW" altLang="en-US" dirty="0" smtClean="0"/>
              <a:t>第一代電腦：真空管時期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1" y="1660399"/>
            <a:ext cx="5960003" cy="293422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1946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賓州</a:t>
            </a:r>
            <a:r>
              <a:rPr lang="zh-TW" altLang="en-US" dirty="0" smtClean="0"/>
              <a:t>大學</a:t>
            </a:r>
            <a:r>
              <a:rPr lang="en-US" altLang="zh-TW" dirty="0" smtClean="0"/>
              <a:t>John</a:t>
            </a:r>
            <a:r>
              <a:rPr lang="en-US" altLang="zh-TW" dirty="0"/>
              <a:t>. W. </a:t>
            </a:r>
            <a:r>
              <a:rPr lang="en-US" altLang="zh-TW" dirty="0" err="1"/>
              <a:t>Mauchly</a:t>
            </a:r>
            <a:r>
              <a:rPr lang="zh-TW" altLang="en-US" dirty="0" smtClean="0"/>
              <a:t>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J</a:t>
            </a:r>
            <a:r>
              <a:rPr lang="en-US" altLang="zh-TW" dirty="0"/>
              <a:t>. </a:t>
            </a:r>
            <a:r>
              <a:rPr lang="en-US" altLang="zh-TW" dirty="0" err="1"/>
              <a:t>Presper</a:t>
            </a:r>
            <a:r>
              <a:rPr lang="en-US" altLang="zh-TW" dirty="0"/>
              <a:t> Eckert, Jr.</a:t>
            </a:r>
            <a:r>
              <a:rPr lang="zh-TW" altLang="en-US" dirty="0" smtClean="0"/>
              <a:t>製造第一部以</a:t>
            </a:r>
            <a:r>
              <a:rPr lang="zh-TW" altLang="en-US" dirty="0" smtClean="0">
                <a:solidFill>
                  <a:srgbClr val="C00000"/>
                </a:solidFill>
              </a:rPr>
              <a:t>真空管</a:t>
            </a:r>
            <a:r>
              <a:rPr lang="en-US" altLang="zh-TW" dirty="0" smtClean="0"/>
              <a:t>(vacuum tube)</a:t>
            </a:r>
            <a:r>
              <a:rPr lang="zh-TW" altLang="en-US" dirty="0" smtClean="0"/>
              <a:t>為</a:t>
            </a:r>
            <a:r>
              <a:rPr lang="zh-TW" altLang="en-US" dirty="0"/>
              <a:t>基礎元件的計算機，</a:t>
            </a:r>
            <a:r>
              <a:rPr lang="zh-TW" altLang="en-US" dirty="0" smtClean="0"/>
              <a:t>稱為</a:t>
            </a:r>
            <a:r>
              <a:rPr lang="en-US" altLang="zh-TW" dirty="0" smtClean="0">
                <a:solidFill>
                  <a:srgbClr val="C00000"/>
                </a:solidFill>
              </a:rPr>
              <a:t>ENIAC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0070C0"/>
                </a:solidFill>
              </a:rPr>
              <a:t>ENIAC</a:t>
            </a:r>
            <a:r>
              <a:rPr lang="zh-TW" altLang="en-US" dirty="0" smtClean="0"/>
              <a:t>和</a:t>
            </a:r>
            <a:r>
              <a:rPr lang="en-US" altLang="zh-TW" dirty="0" smtClean="0">
                <a:solidFill>
                  <a:srgbClr val="0070C0"/>
                </a:solidFill>
              </a:rPr>
              <a:t>UNIVAC I </a:t>
            </a:r>
            <a:r>
              <a:rPr lang="zh-TW" altLang="en-US" dirty="0" smtClean="0"/>
              <a:t>開啟了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第一代電腦：真空管時期。</a:t>
            </a:r>
          </a:p>
          <a:p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5539" y="1348138"/>
            <a:ext cx="936080" cy="13563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0" name="矩形 9"/>
          <p:cNvSpPr/>
          <p:nvPr/>
        </p:nvSpPr>
        <p:spPr>
          <a:xfrm rot="559134">
            <a:off x="8183875" y="2085279"/>
            <a:ext cx="75847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ENIAC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 rot="21034846">
            <a:off x="7118063" y="941365"/>
            <a:ext cx="877163" cy="369332"/>
          </a:xfrm>
          <a:prstGeom prst="rect">
            <a:avLst/>
          </a:prstGeom>
          <a:solidFill>
            <a:srgbClr val="FFCC66"/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真空管</a:t>
            </a:r>
          </a:p>
        </p:txBody>
      </p:sp>
    </p:spTree>
    <p:extLst>
      <p:ext uri="{BB962C8B-B14F-4D97-AF65-F5344CB8AC3E}">
        <p14:creationId xmlns:p14="http://schemas.microsoft.com/office/powerpoint/2010/main" val="200284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第一代電腦：真空管時期</a:t>
            </a:r>
            <a:r>
              <a:rPr lang="en-US" altLang="zh-TW" dirty="0"/>
              <a:t>(1946~1958)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8"/>
            <a:ext cx="8229600" cy="307159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/>
              <a:t>西元</a:t>
            </a:r>
            <a:r>
              <a:rPr lang="en-US" altLang="zh-TW" dirty="0" smtClean="0"/>
              <a:t>1947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>
              <a:lnSpc>
                <a:spcPct val="120000"/>
              </a:lnSpc>
            </a:pPr>
            <a:r>
              <a:rPr lang="en-US" altLang="zh-TW" dirty="0" smtClean="0">
                <a:solidFill>
                  <a:srgbClr val="C00000"/>
                </a:solidFill>
              </a:rPr>
              <a:t>ACM </a:t>
            </a:r>
            <a:r>
              <a:rPr lang="en-US" altLang="zh-TW" dirty="0" smtClean="0"/>
              <a:t>(the </a:t>
            </a:r>
            <a:r>
              <a:rPr lang="en-US" altLang="zh-TW" dirty="0"/>
              <a:t>Association for Computing </a:t>
            </a:r>
            <a:r>
              <a:rPr lang="en-US" altLang="zh-TW" dirty="0" smtClean="0"/>
              <a:t>Machinery)</a:t>
            </a:r>
            <a:r>
              <a:rPr lang="zh-TW" altLang="en-US" dirty="0" smtClean="0"/>
              <a:t>開始</a:t>
            </a:r>
            <a:r>
              <a:rPr lang="zh-TW" altLang="en-US" dirty="0"/>
              <a:t>提供交換計算機領域相關資訊、想法及發現的</a:t>
            </a:r>
            <a:r>
              <a:rPr lang="zh-TW" altLang="en-US" dirty="0" smtClean="0"/>
              <a:t>園地。</a:t>
            </a:r>
            <a:r>
              <a:rPr lang="en-US" altLang="zh-TW" dirty="0">
                <a:hlinkClick r:id="rId2"/>
              </a:rPr>
              <a:t>https://www.acm.org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3714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第一代電腦：真空管時期</a:t>
            </a:r>
            <a:r>
              <a:rPr lang="en-US" altLang="zh-TW" dirty="0"/>
              <a:t>(1946~1958)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1948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Richard Hamming</a:t>
            </a:r>
            <a:r>
              <a:rPr lang="zh-TW" altLang="en-US" dirty="0"/>
              <a:t>發明</a:t>
            </a:r>
            <a:r>
              <a:rPr lang="en-US" altLang="zh-TW" dirty="0">
                <a:solidFill>
                  <a:srgbClr val="C00000"/>
                </a:solidFill>
              </a:rPr>
              <a:t>Hamming code </a:t>
            </a:r>
            <a:r>
              <a:rPr lang="en-US" altLang="zh-TW" dirty="0"/>
              <a:t>(</a:t>
            </a:r>
            <a:r>
              <a:rPr lang="zh-TW" altLang="en-US" dirty="0"/>
              <a:t>漢明碼</a:t>
            </a:r>
            <a:r>
              <a:rPr lang="en-US" altLang="zh-TW" dirty="0"/>
              <a:t>)</a:t>
            </a:r>
            <a:r>
              <a:rPr lang="zh-TW" altLang="en-US" dirty="0"/>
              <a:t>，可找出傳輸資料的錯誤並訂正之，此技巧被廣泛應用在電腦及電話系統。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482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第一代電腦：真空管時期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1" y="1660399"/>
            <a:ext cx="5915000" cy="2934224"/>
          </a:xfrm>
        </p:spPr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1952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Grace </a:t>
            </a:r>
            <a:r>
              <a:rPr lang="en-US" altLang="zh-TW" dirty="0"/>
              <a:t>Murray Hopper</a:t>
            </a:r>
            <a:r>
              <a:rPr lang="zh-TW" altLang="en-US" dirty="0"/>
              <a:t>設計了第一個</a:t>
            </a:r>
            <a:r>
              <a:rPr lang="zh-TW" altLang="en-US" dirty="0" smtClean="0">
                <a:solidFill>
                  <a:srgbClr val="C00000"/>
                </a:solidFill>
              </a:rPr>
              <a:t>編譯器</a:t>
            </a:r>
            <a:r>
              <a:rPr lang="en-US" altLang="zh-TW" dirty="0" smtClean="0"/>
              <a:t>(compiler)</a:t>
            </a:r>
            <a:r>
              <a:rPr lang="zh-TW" altLang="en-US" dirty="0" smtClean="0"/>
              <a:t>：</a:t>
            </a:r>
            <a:r>
              <a:rPr lang="en-US" altLang="zh-TW" dirty="0">
                <a:solidFill>
                  <a:srgbClr val="C00000"/>
                </a:solidFill>
              </a:rPr>
              <a:t>A-0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編譯器</a:t>
            </a:r>
            <a:r>
              <a:rPr lang="zh-TW" altLang="en-US" dirty="0"/>
              <a:t>是用來將程式語言所寫的程式轉換成電腦可執行的</a:t>
            </a:r>
            <a:r>
              <a:rPr lang="en-US" altLang="zh-TW" dirty="0"/>
              <a:t>0</a:t>
            </a:r>
            <a:r>
              <a:rPr lang="zh-TW" altLang="en-US" dirty="0"/>
              <a:t>與</a:t>
            </a:r>
            <a:r>
              <a:rPr lang="en-US" altLang="zh-TW" dirty="0"/>
              <a:t>1</a:t>
            </a:r>
            <a:r>
              <a:rPr lang="zh-TW" altLang="en-US" dirty="0"/>
              <a:t>數列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783454"/>
            <a:ext cx="1902776" cy="263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3"/>
          <p:cNvGrpSpPr>
            <a:grpSpLocks/>
          </p:cNvGrpSpPr>
          <p:nvPr/>
        </p:nvGrpSpPr>
        <p:grpSpPr bwMode="auto">
          <a:xfrm>
            <a:off x="1781690" y="3786885"/>
            <a:ext cx="5221118" cy="1026319"/>
            <a:chOff x="900113" y="2997200"/>
            <a:chExt cx="10598074" cy="1368425"/>
          </a:xfrm>
        </p:grpSpPr>
        <p:sp>
          <p:nvSpPr>
            <p:cNvPr id="7" name="Pentagon 12"/>
            <p:cNvSpPr>
              <a:spLocks noChangeArrowheads="1"/>
            </p:cNvSpPr>
            <p:nvPr/>
          </p:nvSpPr>
          <p:spPr bwMode="auto">
            <a:xfrm>
              <a:off x="900113" y="3579813"/>
              <a:ext cx="10598074" cy="466725"/>
            </a:xfrm>
            <a:prstGeom prst="homePlate">
              <a:avLst>
                <a:gd name="adj" fmla="val 51722"/>
              </a:avLst>
            </a:prstGeom>
            <a:gradFill rotWithShape="1">
              <a:gsLst>
                <a:gs pos="0">
                  <a:srgbClr val="FF9900"/>
                </a:gs>
                <a:gs pos="100000">
                  <a:srgbClr val="FF6600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 indent="-342900" algn="ctr">
                <a:buFont typeface="Calibri" pitchFamily="34" charset="0"/>
                <a:buAutoNum type="arabicPeriod"/>
              </a:pPr>
              <a:endParaRPr lang="zh-CN" altLang="zh-CN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070287" y="3643899"/>
              <a:ext cx="10427900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Grace Hopper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itchFamily="34" charset="-120"/>
                  <a:ea typeface="微軟正黑體" pitchFamily="34" charset="-120"/>
                </a:rPr>
                <a:t>是世界公認最偉大的女性資訊學家之一</a:t>
              </a:r>
            </a:p>
          </p:txBody>
        </p:sp>
        <p:sp>
          <p:nvSpPr>
            <p:cNvPr id="9" name="Line 40"/>
            <p:cNvSpPr>
              <a:spLocks noChangeShapeType="1"/>
            </p:cNvSpPr>
            <p:nvPr/>
          </p:nvSpPr>
          <p:spPr bwMode="auto">
            <a:xfrm>
              <a:off x="5810299" y="2997200"/>
              <a:ext cx="0" cy="430213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46"/>
            <p:cNvSpPr>
              <a:spLocks noChangeShapeType="1"/>
            </p:cNvSpPr>
            <p:nvPr/>
          </p:nvSpPr>
          <p:spPr bwMode="auto">
            <a:xfrm>
              <a:off x="6170363" y="4149725"/>
              <a:ext cx="0" cy="215900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49"/>
            <p:cNvSpPr>
              <a:spLocks noChangeShapeType="1"/>
            </p:cNvSpPr>
            <p:nvPr/>
          </p:nvSpPr>
          <p:spPr bwMode="auto">
            <a:xfrm>
              <a:off x="8978651" y="4149725"/>
              <a:ext cx="0" cy="215900"/>
            </a:xfrm>
            <a:prstGeom prst="line">
              <a:avLst/>
            </a:prstGeom>
            <a:noFill/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574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9"/>
            <a:ext cx="5554960" cy="2934224"/>
          </a:xfrm>
        </p:spPr>
        <p:txBody>
          <a:bodyPr>
            <a:normAutofit/>
          </a:bodyPr>
          <a:lstStyle/>
          <a:p>
            <a:r>
              <a:rPr lang="zh-TW" altLang="en-US" dirty="0"/>
              <a:t>西元前</a:t>
            </a:r>
            <a:r>
              <a:rPr lang="en-US" altLang="zh-TW" dirty="0"/>
              <a:t>3000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 smtClean="0"/>
              <a:t>算盤</a:t>
            </a:r>
            <a:r>
              <a:rPr lang="zh-TW" altLang="en-US" dirty="0"/>
              <a:t>已出現在亞洲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/>
              <a:t>1642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 smtClean="0"/>
              <a:t>法國</a:t>
            </a:r>
            <a:r>
              <a:rPr lang="zh-TW" altLang="en-US" dirty="0"/>
              <a:t>數學家</a:t>
            </a:r>
            <a:r>
              <a:rPr lang="en-US" altLang="zh-TW" dirty="0"/>
              <a:t>Blaise </a:t>
            </a:r>
            <a:r>
              <a:rPr lang="en-US" altLang="zh-TW" dirty="0" smtClean="0"/>
              <a:t>Pascal</a:t>
            </a:r>
            <a:r>
              <a:rPr lang="zh-TW" altLang="en-US" dirty="0" smtClean="0"/>
              <a:t>發明</a:t>
            </a:r>
            <a:r>
              <a:rPr lang="zh-TW" altLang="en-US" dirty="0"/>
              <a:t>了機械式加法器</a:t>
            </a:r>
            <a:r>
              <a:rPr lang="en-US" altLang="zh-TW" dirty="0" err="1" smtClean="0">
                <a:solidFill>
                  <a:srgbClr val="C00000"/>
                </a:solidFill>
              </a:rPr>
              <a:t>Pascaline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75" y="2166705"/>
            <a:ext cx="2638854" cy="207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50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第一代電腦：真空管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(1946~1958)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1956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William Bradford Shockley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John Bardeen</a:t>
            </a:r>
            <a:r>
              <a:rPr lang="zh-TW" altLang="en-US" dirty="0" smtClean="0"/>
              <a:t>及</a:t>
            </a:r>
            <a:r>
              <a:rPr lang="en-US" altLang="zh-TW" dirty="0" smtClean="0"/>
              <a:t>Walter Houser Brattain</a:t>
            </a:r>
            <a:r>
              <a:rPr lang="zh-TW" altLang="en-US" dirty="0"/>
              <a:t>因半導體的研究，及發現</a:t>
            </a:r>
            <a:r>
              <a:rPr lang="zh-TW" altLang="en-US" dirty="0" smtClean="0"/>
              <a:t>電晶體</a:t>
            </a:r>
            <a:r>
              <a:rPr lang="zh-TW" altLang="en-US" dirty="0"/>
              <a:t>的</a:t>
            </a:r>
            <a:r>
              <a:rPr lang="zh-TW" altLang="en-US" dirty="0" smtClean="0"/>
              <a:t>效應</a:t>
            </a:r>
            <a:r>
              <a:rPr lang="zh-TW" altLang="en-US" dirty="0"/>
              <a:t>，</a:t>
            </a:r>
            <a:r>
              <a:rPr lang="zh-TW" altLang="en-US" dirty="0" smtClean="0"/>
              <a:t>而榮獲諾貝爾物理獎。</a:t>
            </a:r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1957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John Backus</a:t>
            </a:r>
            <a:r>
              <a:rPr lang="zh-TW" altLang="en-US" dirty="0"/>
              <a:t>和</a:t>
            </a:r>
            <a:r>
              <a:rPr lang="en-US" altLang="zh-TW" dirty="0"/>
              <a:t>IBM</a:t>
            </a:r>
            <a:r>
              <a:rPr lang="zh-TW" altLang="en-US" dirty="0"/>
              <a:t>的同事發展了第一個</a:t>
            </a:r>
            <a:r>
              <a:rPr lang="en-US" altLang="zh-TW" dirty="0"/>
              <a:t>FORTRAN</a:t>
            </a:r>
            <a:r>
              <a:rPr lang="zh-TW" altLang="en-US" dirty="0"/>
              <a:t>語言的商用</a:t>
            </a:r>
            <a:r>
              <a:rPr lang="zh-TW" altLang="en-US" dirty="0" smtClean="0"/>
              <a:t>編譯器。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7846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點矽鍺成金 人走茶未涼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巴</a:t>
            </a:r>
            <a:r>
              <a:rPr lang="zh-TW" altLang="en-US" dirty="0" smtClean="0"/>
              <a:t>丁（</a:t>
            </a:r>
            <a:r>
              <a:rPr lang="en-US" altLang="zh-TW" dirty="0" smtClean="0"/>
              <a:t>John Bardeen</a:t>
            </a:r>
            <a:r>
              <a:rPr lang="zh-TW" altLang="en-US" dirty="0" smtClean="0"/>
              <a:t>）和布拉頓（</a:t>
            </a:r>
            <a:r>
              <a:rPr lang="en-US" altLang="zh-TW" dirty="0" smtClean="0"/>
              <a:t>Walter Brattain</a:t>
            </a:r>
            <a:r>
              <a:rPr lang="zh-TW" altLang="en-US" dirty="0" smtClean="0"/>
              <a:t>）以半導體材料鍺開發出史上第一顆電晶體，在一九四七年十二月廿三日正式展示給任職的貝爾實驗室，勇奪彼時科學家追尋數十年的聖杯。</a:t>
            </a:r>
            <a:endParaRPr lang="en-US" altLang="zh-TW" dirty="0" smtClean="0"/>
          </a:p>
          <a:p>
            <a:r>
              <a:rPr lang="zh-TW" altLang="en-US" dirty="0" smtClean="0"/>
              <a:t>　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766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電晶體</a:t>
            </a:r>
            <a:r>
              <a:rPr lang="zh-TW" altLang="en-US" dirty="0"/>
              <a:t>具備開關電流與放大信號的功用，可應用於任何需要運算、存取、通訊、感測、顯影的電子裝置，是廿世紀最偉大的發明之一。電晶體問世後，沒幾年就取代真空管，成為數位電腦的基礎元件。</a:t>
            </a:r>
            <a:endParaRPr lang="en-US" altLang="zh-TW" dirty="0"/>
          </a:p>
          <a:p>
            <a:r>
              <a:rPr lang="zh-TW" altLang="en-US" dirty="0" smtClean="0"/>
              <a:t>雖然</a:t>
            </a:r>
            <a:r>
              <a:rPr lang="zh-TW" altLang="en-US" dirty="0"/>
              <a:t>研發電晶體的開路先鋒早已往生超過卅年，但他們的智慧結晶仍</a:t>
            </a:r>
            <a:r>
              <a:rPr lang="zh-TW" altLang="en-US" dirty="0" smtClean="0"/>
              <a:t>在發光</a:t>
            </a:r>
            <a:r>
              <a:rPr lang="zh-TW" altLang="en-US" dirty="0"/>
              <a:t>發熱，</a:t>
            </a:r>
            <a:r>
              <a:rPr lang="zh-TW" altLang="en-US" dirty="0" smtClean="0"/>
              <a:t>並在</a:t>
            </a:r>
            <a:r>
              <a:rPr lang="zh-TW" altLang="en-US" dirty="0"/>
              <a:t>未來持續造福人間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61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製作中\02再版書\0558909\每張可新加的圖\ch01計算機簡介\1-8電晶體(去背)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5F4F9"/>
              </a:clrFrom>
              <a:clrTo>
                <a:srgbClr val="F5F4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7065" y="3201513"/>
            <a:ext cx="2631350" cy="1755502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第二代電腦：電晶體時期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Honeywell</a:t>
            </a:r>
            <a:r>
              <a:rPr lang="zh-TW" altLang="en-US" dirty="0" smtClean="0"/>
              <a:t>公司推出以</a:t>
            </a:r>
            <a:r>
              <a:rPr lang="zh-TW" altLang="en-US" dirty="0" smtClean="0">
                <a:solidFill>
                  <a:srgbClr val="C00000"/>
                </a:solidFill>
              </a:rPr>
              <a:t>電晶體</a:t>
            </a:r>
            <a:r>
              <a:rPr lang="en-US" altLang="zh-TW" dirty="0" smtClean="0"/>
              <a:t>(transistor)</a:t>
            </a:r>
            <a:r>
              <a:rPr lang="zh-TW" altLang="en-US" dirty="0" smtClean="0"/>
              <a:t>為基礎元件的計算機，稱為</a:t>
            </a:r>
            <a:r>
              <a:rPr lang="en-US" altLang="zh-TW" dirty="0" smtClean="0"/>
              <a:t>Honeywell 400</a:t>
            </a:r>
            <a:r>
              <a:rPr lang="zh-TW" altLang="en-US" dirty="0" smtClean="0"/>
              <a:t>，是第二代電腦</a:t>
            </a:r>
            <a:r>
              <a:rPr lang="en-US" altLang="zh-TW" dirty="0" smtClean="0"/>
              <a:t>(</a:t>
            </a:r>
            <a:r>
              <a:rPr lang="zh-TW" altLang="en-US" dirty="0" smtClean="0"/>
              <a:t>電晶體時期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的代表作。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 rot="21168224">
            <a:off x="7516735" y="3754617"/>
            <a:ext cx="94510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電晶體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000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第二代電腦：電晶體時期</a:t>
            </a:r>
            <a:r>
              <a:rPr lang="en-US" altLang="zh-TW" smtClean="0"/>
              <a:t>(1959~1963)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電晶體較真空管體積小、耗電少、且散熱快，因此可靠性較高。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電晶體價格也較低廉，很快取代了真空管計算機。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019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第二代電腦：電晶體時期</a:t>
            </a:r>
            <a:r>
              <a:rPr lang="en-US" altLang="zh-TW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1959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全錄公司</a:t>
            </a:r>
            <a:r>
              <a:rPr lang="en-US" altLang="zh-TW" dirty="0" smtClean="0"/>
              <a:t>(Xerox)</a:t>
            </a:r>
            <a:r>
              <a:rPr lang="zh-TW" altLang="en-US" dirty="0" smtClean="0"/>
              <a:t>完成第一部商用影印機。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在美語中，</a:t>
            </a:r>
            <a:r>
              <a:rPr lang="en-US" altLang="zh-TW" dirty="0" smtClean="0"/>
              <a:t>Xerox machine</a:t>
            </a:r>
            <a:r>
              <a:rPr lang="zh-TW" altLang="en-US" dirty="0" smtClean="0"/>
              <a:t>是</a:t>
            </a:r>
            <a:r>
              <a:rPr lang="en-US" altLang="zh-TW" dirty="0" smtClean="0"/>
              <a:t>copy machine</a:t>
            </a:r>
            <a:r>
              <a:rPr lang="zh-TW" altLang="en-US" dirty="0" smtClean="0"/>
              <a:t>的同義字。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John McCarthy</a:t>
            </a:r>
            <a:r>
              <a:rPr lang="zh-TW" altLang="en-US" dirty="0" smtClean="0"/>
              <a:t>開發了第一個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人工智慧程式語言</a:t>
            </a:r>
            <a:r>
              <a:rPr lang="en-US" altLang="zh-TW" dirty="0" smtClean="0">
                <a:solidFill>
                  <a:srgbClr val="C00000"/>
                </a:solidFill>
              </a:rPr>
              <a:t>LISP</a:t>
            </a:r>
            <a:r>
              <a:rPr lang="zh-TW" altLang="en-US" dirty="0" smtClean="0"/>
              <a:t>。</a:t>
            </a:r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90" y="3246825"/>
            <a:ext cx="1865312" cy="104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第二代電腦：電晶體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530487"/>
            <a:ext cx="8229600" cy="3251611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1962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 smtClean="0"/>
              <a:t>史</a:t>
            </a:r>
            <a:r>
              <a:rPr lang="zh-TW" altLang="en-US" dirty="0"/>
              <a:t>丹佛大學和普渡大學</a:t>
            </a:r>
            <a:r>
              <a:rPr lang="zh-TW" altLang="en-US" dirty="0" smtClean="0"/>
              <a:t>成立全球</a:t>
            </a:r>
            <a:r>
              <a:rPr lang="zh-TW" altLang="en-US" dirty="0"/>
              <a:t>最早的</a:t>
            </a:r>
            <a:r>
              <a:rPr lang="zh-TW" altLang="en-US" dirty="0">
                <a:solidFill>
                  <a:srgbClr val="C00000"/>
                </a:solidFill>
              </a:rPr>
              <a:t>計算機</a:t>
            </a:r>
            <a:r>
              <a:rPr lang="zh-TW" altLang="en-US" dirty="0" smtClean="0">
                <a:solidFill>
                  <a:srgbClr val="C00000"/>
                </a:solidFill>
              </a:rPr>
              <a:t>科學系</a:t>
            </a:r>
            <a:r>
              <a:rPr lang="en-US" altLang="zh-TW" dirty="0" smtClean="0"/>
              <a:t>(computer </a:t>
            </a:r>
            <a:r>
              <a:rPr lang="en-US" altLang="zh-TW" dirty="0"/>
              <a:t>science </a:t>
            </a:r>
            <a:r>
              <a:rPr lang="en-US" altLang="zh-TW" dirty="0" smtClean="0"/>
              <a:t>departments)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MIT</a:t>
            </a:r>
            <a:r>
              <a:rPr lang="zh-TW" altLang="en-US" dirty="0"/>
              <a:t>的</a:t>
            </a:r>
            <a:r>
              <a:rPr lang="en-US" altLang="zh-TW" dirty="0"/>
              <a:t>Steve Russell</a:t>
            </a:r>
            <a:r>
              <a:rPr lang="zh-TW" altLang="en-US" dirty="0"/>
              <a:t>發明了全球第一個電腦</a:t>
            </a:r>
            <a:r>
              <a:rPr lang="zh-TW" altLang="en-US" dirty="0" smtClean="0"/>
              <a:t>遊戲。</a:t>
            </a:r>
            <a:endParaRPr lang="en-US" altLang="zh-TW" dirty="0" smtClean="0"/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1070135411"/>
              </p:ext>
            </p:extLst>
          </p:nvPr>
        </p:nvGraphicFramePr>
        <p:xfrm>
          <a:off x="457935" y="2772295"/>
          <a:ext cx="8229600" cy="1419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24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第二代電腦：電晶體</a:t>
            </a:r>
            <a:r>
              <a:rPr lang="zh-TW" altLang="en-US" dirty="0" smtClean="0"/>
              <a:t>時期</a:t>
            </a:r>
            <a:r>
              <a:rPr lang="en-US" altLang="zh-TW" dirty="0" smtClean="0"/>
              <a:t>(1959~1963)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9"/>
            <a:ext cx="4744870" cy="2934224"/>
          </a:xfrm>
        </p:spPr>
        <p:txBody>
          <a:bodyPr>
            <a:normAutofit fontScale="925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1963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美國國家標準局制定了以</a:t>
            </a:r>
            <a:r>
              <a:rPr lang="en-US" altLang="zh-TW" dirty="0"/>
              <a:t>7</a:t>
            </a:r>
            <a:r>
              <a:rPr lang="zh-TW" altLang="en-US" dirty="0"/>
              <a:t>個位元</a:t>
            </a:r>
            <a:r>
              <a:rPr lang="en-US" altLang="zh-TW" dirty="0"/>
              <a:t>(bit)</a:t>
            </a:r>
            <a:r>
              <a:rPr lang="zh-TW" altLang="en-US" dirty="0"/>
              <a:t>編碼的</a:t>
            </a:r>
            <a:r>
              <a:rPr lang="en-US" altLang="zh-TW" dirty="0" smtClean="0"/>
              <a:t>ASCII</a:t>
            </a:r>
            <a:r>
              <a:rPr lang="zh-TW" altLang="en-US" dirty="0" smtClean="0"/>
              <a:t>，為目前</a:t>
            </a:r>
            <a:r>
              <a:rPr lang="zh-TW" altLang="en-US" dirty="0"/>
              <a:t>非常重要的電腦編碼標準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zh.wikipedia.org/zh-tw/ASCII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  <p:pic>
        <p:nvPicPr>
          <p:cNvPr id="6" name="Picture 3" descr="D:\製作中\02再版書\0558909\每張可新加的圖\ch01計算機簡介\1-9ASCII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7105" y="2146055"/>
            <a:ext cx="2745305" cy="19944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2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6726" y="1901327"/>
            <a:ext cx="2250250" cy="2250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9"/>
            <a:ext cx="5824990" cy="2934224"/>
          </a:xfrm>
        </p:spPr>
        <p:txBody>
          <a:bodyPr>
            <a:normAutofit fontScale="85000" lnSpcReduction="10000"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1964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推出第一</a:t>
            </a:r>
            <a:r>
              <a:rPr lang="zh-TW" altLang="en-US" dirty="0"/>
              <a:t>部以</a:t>
            </a:r>
            <a:r>
              <a:rPr lang="zh-TW" altLang="en-US" dirty="0">
                <a:solidFill>
                  <a:srgbClr val="C00000"/>
                </a:solidFill>
              </a:rPr>
              <a:t>積體電路</a:t>
            </a:r>
            <a:r>
              <a:rPr lang="en-US" altLang="zh-TW" dirty="0" smtClean="0"/>
              <a:t>(IC</a:t>
            </a:r>
            <a:r>
              <a:rPr lang="en-US" altLang="zh-TW" dirty="0"/>
              <a:t>)</a:t>
            </a:r>
            <a:r>
              <a:rPr lang="zh-TW" altLang="en-US" dirty="0"/>
              <a:t>為基礎元件的</a:t>
            </a:r>
            <a:r>
              <a:rPr lang="en-US" altLang="zh-TW" dirty="0">
                <a:solidFill>
                  <a:srgbClr val="C00000"/>
                </a:solidFill>
              </a:rPr>
              <a:t>IBM </a:t>
            </a:r>
            <a:r>
              <a:rPr lang="en-US" altLang="zh-TW" dirty="0" smtClean="0">
                <a:solidFill>
                  <a:srgbClr val="C00000"/>
                </a:solidFill>
              </a:rPr>
              <a:t>360</a:t>
            </a:r>
            <a:r>
              <a:rPr lang="zh-TW" altLang="en-US" dirty="0" smtClean="0"/>
              <a:t>計算機。速度</a:t>
            </a:r>
            <a:r>
              <a:rPr lang="zh-TW" altLang="en-US" dirty="0"/>
              <a:t>比電晶體快上數百倍</a:t>
            </a:r>
            <a:r>
              <a:rPr lang="zh-TW" altLang="en-US" dirty="0" smtClean="0"/>
              <a:t>，在</a:t>
            </a:r>
            <a:r>
              <a:rPr lang="zh-TW" altLang="en-US" dirty="0"/>
              <a:t>空間</a:t>
            </a:r>
            <a:r>
              <a:rPr lang="zh-TW" altLang="en-US" dirty="0" smtClean="0"/>
              <a:t>上</a:t>
            </a:r>
            <a:r>
              <a:rPr lang="zh-TW" altLang="en-US" dirty="0"/>
              <a:t>也</a:t>
            </a:r>
            <a:r>
              <a:rPr lang="zh-TW" altLang="en-US" dirty="0" smtClean="0"/>
              <a:t>省</a:t>
            </a:r>
            <a:r>
              <a:rPr lang="zh-TW" altLang="en-US" dirty="0"/>
              <a:t>了很多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 </a:t>
            </a:r>
            <a:r>
              <a:rPr lang="en-US" altLang="zh-TW" dirty="0"/>
              <a:t>360</a:t>
            </a:r>
            <a:r>
              <a:rPr lang="zh-TW" altLang="en-US" dirty="0"/>
              <a:t>開啟了第三代電腦：積體電路時代。</a:t>
            </a:r>
          </a:p>
          <a:p>
            <a:pPr lvl="1"/>
            <a:r>
              <a:rPr lang="en-US" altLang="zh-TW" dirty="0"/>
              <a:t>Douglas </a:t>
            </a:r>
            <a:r>
              <a:rPr lang="en-US" altLang="zh-TW" dirty="0" err="1"/>
              <a:t>Engelbart</a:t>
            </a:r>
            <a:r>
              <a:rPr lang="zh-TW" altLang="en-US" dirty="0"/>
              <a:t>發明了</a:t>
            </a:r>
            <a:r>
              <a:rPr lang="zh-TW" altLang="en-US" dirty="0" smtClean="0">
                <a:solidFill>
                  <a:srgbClr val="C00000"/>
                </a:solidFill>
              </a:rPr>
              <a:t>滑鼠</a:t>
            </a:r>
            <a:r>
              <a:rPr lang="en-US" altLang="zh-TW" dirty="0" smtClean="0"/>
              <a:t>(mouse)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6264659" y="4155952"/>
            <a:ext cx="2025225" cy="421922"/>
          </a:xfrm>
          <a:prstGeom prst="wedgeRoundRectCallout">
            <a:avLst>
              <a:gd name="adj1" fmla="val 27514"/>
              <a:gd name="adj2" fmla="val -122881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568991" y="422841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真的粉像老鼠吧</a:t>
            </a:r>
          </a:p>
        </p:txBody>
      </p:sp>
    </p:spTree>
    <p:extLst>
      <p:ext uri="{BB962C8B-B14F-4D97-AF65-F5344CB8AC3E}">
        <p14:creationId xmlns:p14="http://schemas.microsoft.com/office/powerpoint/2010/main" val="239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 smtClean="0"/>
              <a:t>1965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zh-TW" altLang="en-US" dirty="0"/>
              <a:t>貝爾實驗室、奇異公司與麻省理工學院共同</a:t>
            </a:r>
            <a:r>
              <a:rPr lang="zh-TW" altLang="en-US" dirty="0" smtClean="0"/>
              <a:t>開發一個</a:t>
            </a:r>
            <a:r>
              <a:rPr lang="zh-TW" altLang="en-US" dirty="0"/>
              <a:t>多工、多使用者的</a:t>
            </a:r>
            <a:r>
              <a:rPr lang="en-US" altLang="zh-TW" dirty="0"/>
              <a:t>Multics</a:t>
            </a:r>
            <a:r>
              <a:rPr lang="zh-TW" altLang="en-US" dirty="0"/>
              <a:t>作業系統。</a:t>
            </a:r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20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1801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Joseph-Marie </a:t>
            </a:r>
            <a:r>
              <a:rPr lang="en-US" altLang="zh-TW" dirty="0"/>
              <a:t>Jacquard</a:t>
            </a:r>
            <a:r>
              <a:rPr lang="zh-TW" altLang="en-US" dirty="0"/>
              <a:t>發明</a:t>
            </a:r>
            <a:r>
              <a:rPr lang="en-US" altLang="zh-TW" dirty="0">
                <a:solidFill>
                  <a:srgbClr val="C00000"/>
                </a:solidFill>
              </a:rPr>
              <a:t>Jacquard loom</a:t>
            </a:r>
            <a:r>
              <a:rPr lang="zh-TW" altLang="en-US" dirty="0"/>
              <a:t>，是第一部使用儲存器及程式設計概念的機器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35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1966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開始頒發有資訊領域諾貝爾獎之稱的</a:t>
            </a:r>
            <a:r>
              <a:rPr lang="zh-TW" altLang="en-US" dirty="0">
                <a:solidFill>
                  <a:srgbClr val="C00000"/>
                </a:solidFill>
              </a:rPr>
              <a:t>杜林獎</a:t>
            </a:r>
            <a:r>
              <a:rPr lang="en-US" altLang="zh-TW" dirty="0"/>
              <a:t>(Turing Award)</a:t>
            </a:r>
            <a:r>
              <a:rPr lang="zh-TW" altLang="en-US" dirty="0"/>
              <a:t>，每年頒發一次，獎金為美金十萬元。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641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dirty="0" smtClean="0"/>
              <a:t>第三代電腦：積體電路時期</a:t>
            </a:r>
            <a:r>
              <a:rPr lang="en-US" altLang="zh-TW" dirty="0" smtClean="0"/>
              <a:t>(1964~1970)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1968</a:t>
            </a:r>
            <a:r>
              <a:rPr lang="zh-TW" altLang="en-US" dirty="0" smtClean="0"/>
              <a:t>年</a:t>
            </a:r>
            <a:endParaRPr lang="zh-TW" altLang="en-US" dirty="0"/>
          </a:p>
          <a:p>
            <a:pPr lvl="1"/>
            <a:r>
              <a:rPr lang="en-US" altLang="zh-TW" dirty="0"/>
              <a:t>Robert Noyce</a:t>
            </a:r>
            <a:r>
              <a:rPr lang="zh-TW" altLang="en-US" dirty="0"/>
              <a:t>、</a:t>
            </a:r>
            <a:r>
              <a:rPr lang="en-US" altLang="zh-TW" dirty="0"/>
              <a:t>Andrew Grove</a:t>
            </a:r>
            <a:r>
              <a:rPr lang="zh-TW" altLang="en-US" dirty="0" smtClean="0"/>
              <a:t>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Gordon </a:t>
            </a:r>
            <a:r>
              <a:rPr lang="en-US" altLang="zh-TW" dirty="0"/>
              <a:t>Moore</a:t>
            </a:r>
            <a:r>
              <a:rPr lang="zh-TW" altLang="en-US" dirty="0"/>
              <a:t>成立了</a:t>
            </a:r>
            <a:r>
              <a:rPr lang="en-US" altLang="zh-TW" dirty="0">
                <a:solidFill>
                  <a:srgbClr val="C00000"/>
                </a:solidFill>
              </a:rPr>
              <a:t>Intel</a:t>
            </a:r>
            <a:r>
              <a:rPr lang="zh-TW" altLang="en-US" dirty="0" smtClean="0"/>
              <a:t>，是今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日世界</a:t>
            </a:r>
            <a:r>
              <a:rPr lang="zh-TW" altLang="en-US" dirty="0"/>
              <a:t>影響力最大的電腦微處理器</a:t>
            </a:r>
            <a:r>
              <a:rPr lang="zh-TW" altLang="en-US" dirty="0" smtClean="0"/>
              <a:t>發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明公司。</a:t>
            </a:r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265" y="2076695"/>
            <a:ext cx="14287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第三代電腦：積體電路時期</a:t>
            </a:r>
            <a:r>
              <a:rPr lang="en-US" altLang="zh-TW" dirty="0"/>
              <a:t>(1964~1970)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1970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Dennis Ritchie</a:t>
            </a:r>
            <a:r>
              <a:rPr lang="zh-TW" altLang="en-US" dirty="0"/>
              <a:t>和</a:t>
            </a:r>
            <a:r>
              <a:rPr lang="en-US" altLang="zh-TW" dirty="0"/>
              <a:t>Kenneth Thompson</a:t>
            </a:r>
            <a:r>
              <a:rPr lang="zh-TW" altLang="en-US" dirty="0"/>
              <a:t>設計了</a:t>
            </a:r>
            <a:r>
              <a:rPr lang="en-US" altLang="zh-TW" dirty="0">
                <a:solidFill>
                  <a:srgbClr val="C00000"/>
                </a:solidFill>
              </a:rPr>
              <a:t>UNIX</a:t>
            </a:r>
            <a:r>
              <a:rPr lang="zh-TW" altLang="en-US" dirty="0"/>
              <a:t>作業系統。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60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807" y="3240375"/>
            <a:ext cx="1479873" cy="12733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1971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err="1" smtClean="0"/>
              <a:t>Niklaus</a:t>
            </a:r>
            <a:r>
              <a:rPr lang="en-US" altLang="zh-TW" dirty="0" smtClean="0"/>
              <a:t> Wirth</a:t>
            </a:r>
            <a:r>
              <a:rPr lang="zh-TW" altLang="en-US" dirty="0" smtClean="0"/>
              <a:t>開發了</a:t>
            </a:r>
            <a:r>
              <a:rPr lang="en-US" altLang="zh-TW" dirty="0" smtClean="0">
                <a:solidFill>
                  <a:srgbClr val="C00000"/>
                </a:solidFill>
              </a:rPr>
              <a:t>Pascal</a:t>
            </a:r>
            <a:r>
              <a:rPr lang="zh-TW" altLang="en-US" dirty="0" smtClean="0"/>
              <a:t>程式語言。</a:t>
            </a:r>
          </a:p>
          <a:p>
            <a:pPr lvl="1"/>
            <a:r>
              <a:rPr lang="zh-TW" altLang="en-US" dirty="0" smtClean="0"/>
              <a:t>此時一片積體電路晶片可容納數千個、甚至數萬個電子元件。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代表作是全世界第一部微處理器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(microprocessor)</a:t>
            </a:r>
            <a:r>
              <a:rPr lang="zh-TW" altLang="en-US" dirty="0" smtClean="0"/>
              <a:t>：</a:t>
            </a:r>
            <a:r>
              <a:rPr lang="en-US" altLang="zh-TW" dirty="0" smtClean="0">
                <a:solidFill>
                  <a:srgbClr val="C00000"/>
                </a:solidFill>
              </a:rPr>
              <a:t>Intel 4004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67155" y="4542678"/>
            <a:ext cx="110799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微處理器</a:t>
            </a:r>
          </a:p>
        </p:txBody>
      </p:sp>
    </p:spTree>
    <p:extLst>
      <p:ext uri="{BB962C8B-B14F-4D97-AF65-F5344CB8AC3E}">
        <p14:creationId xmlns:p14="http://schemas.microsoft.com/office/powerpoint/2010/main" val="32785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74843" y="726187"/>
            <a:ext cx="3870742" cy="3693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Intel 4004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全世界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第一部微處理器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8062" y="1266397"/>
            <a:ext cx="2594068" cy="3465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1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1580" y="727944"/>
            <a:ext cx="3898000" cy="439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940612"/>
              </p:ext>
            </p:extLst>
          </p:nvPr>
        </p:nvGraphicFramePr>
        <p:xfrm>
          <a:off x="328141" y="1491630"/>
          <a:ext cx="8570295" cy="31156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094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208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2522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14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lang="en-US" altLang="zh-TW" sz="1800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代別</a:t>
                      </a:r>
                      <a:endParaRPr lang="zh-TW" altLang="en-US" sz="1800" b="0" i="0" u="none" strike="noStrike" kern="1200" baseline="0" dirty="0" smtClean="0">
                        <a:solidFill>
                          <a:schemeClr val="lt1"/>
                        </a:solidFill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年代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電子元件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電子元件的大小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速度比較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201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第一代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1946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1959 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 真空管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大姆指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毫秒</a:t>
                      </a:r>
                      <a:endParaRPr lang="en-US" altLang="zh-TW" sz="18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18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-3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第二代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1959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1964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電晶體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鉛筆的橡皮頭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微秒</a:t>
                      </a:r>
                      <a:endParaRPr lang="en-US" altLang="zh-TW" sz="18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18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-6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第三代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1964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～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1971 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積體電路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0.5mm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 鉛筆心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10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毫微秒</a:t>
                      </a:r>
                      <a:endParaRPr lang="en-US" altLang="zh-TW" sz="18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18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-8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3201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第四代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1971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年以後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超大型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/>
                      </a:r>
                      <a:b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</a:b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積體電路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比針尖小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毫微秒</a:t>
                      </a:r>
                      <a:endParaRPr lang="en-US" altLang="zh-TW" sz="1800" b="1" u="none" strike="noStrike" kern="1200" baseline="0" dirty="0" smtClean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(10</a:t>
                      </a:r>
                      <a:r>
                        <a:rPr lang="en-US" altLang="zh-TW" sz="1800" b="1" u="none" strike="noStrike" kern="1200" baseline="30000" dirty="0" smtClean="0">
                          <a:latin typeface="微軟正黑體" pitchFamily="34" charset="-120"/>
                          <a:ea typeface="微軟正黑體" pitchFamily="34" charset="-120"/>
                        </a:rPr>
                        <a:t>-9</a:t>
                      </a:r>
                      <a:r>
                        <a:rPr lang="zh-TW" altLang="en-US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秒</a:t>
                      </a:r>
                      <a:r>
                        <a:rPr lang="en-US" altLang="zh-TW" sz="1800" b="1" u="none" strike="noStrike" kern="1200" baseline="0" dirty="0" smtClean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lang="zh-TW" altLang="en-US"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T="34290" marB="3429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群組 2"/>
          <p:cNvGrpSpPr/>
          <p:nvPr/>
        </p:nvGrpSpPr>
        <p:grpSpPr>
          <a:xfrm rot="21265917">
            <a:off x="474521" y="710709"/>
            <a:ext cx="3898001" cy="439438"/>
            <a:chOff x="358965" y="1088740"/>
            <a:chExt cx="3898001" cy="585917"/>
          </a:xfrm>
        </p:grpSpPr>
        <p:sp>
          <p:nvSpPr>
            <p:cNvPr id="2" name="矩形 1"/>
            <p:cNvSpPr/>
            <p:nvPr/>
          </p:nvSpPr>
          <p:spPr>
            <a:xfrm>
              <a:off x="358966" y="1088740"/>
              <a:ext cx="3898000" cy="58591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7" name="Picture 3" descr="D:\製作中\02再版書\0558909\標籤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65" y="1088740"/>
              <a:ext cx="398424" cy="585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 3"/>
          <p:cNvSpPr/>
          <p:nvPr/>
        </p:nvSpPr>
        <p:spPr>
          <a:xfrm rot="21265917">
            <a:off x="1177166" y="74576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第一代電腦到第四代電腦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1972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Dennis Ritchie</a:t>
            </a:r>
            <a:r>
              <a:rPr lang="zh-TW" altLang="en-US" dirty="0" smtClean="0"/>
              <a:t>開發</a:t>
            </a:r>
            <a:r>
              <a:rPr lang="en-US" altLang="zh-TW" dirty="0" smtClean="0">
                <a:solidFill>
                  <a:srgbClr val="C00000"/>
                </a:solidFill>
              </a:rPr>
              <a:t>C</a:t>
            </a:r>
            <a:r>
              <a:rPr lang="zh-TW" altLang="en-US" dirty="0" smtClean="0"/>
              <a:t>程式語言。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1975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第一部個人電腦</a:t>
            </a:r>
            <a:r>
              <a:rPr lang="en-US" altLang="zh-TW" dirty="0" smtClean="0"/>
              <a:t>(PC)</a:t>
            </a:r>
            <a:r>
              <a:rPr lang="zh-TW" altLang="en-US" dirty="0" smtClean="0"/>
              <a:t>問世，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稱為</a:t>
            </a:r>
            <a:r>
              <a:rPr lang="en-US" altLang="zh-TW" dirty="0" smtClean="0">
                <a:solidFill>
                  <a:srgbClr val="C00000"/>
                </a:solidFill>
              </a:rPr>
              <a:t>Altair 8800</a:t>
            </a:r>
            <a:r>
              <a:rPr lang="zh-TW" altLang="en-US" dirty="0" smtClean="0"/>
              <a:t>。</a:t>
            </a:r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製出第一部雷射印表機。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00" y="2256714"/>
            <a:ext cx="2440570" cy="21144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 rot="21133119">
            <a:off x="5941585" y="3957065"/>
            <a:ext cx="120937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Altair 8800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155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1976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第一部超級電腦</a:t>
            </a:r>
            <a:r>
              <a:rPr lang="en-US" altLang="zh-TW" dirty="0" smtClean="0"/>
              <a:t>(supercomputer)</a:t>
            </a:r>
            <a:r>
              <a:rPr lang="zh-TW" altLang="en-US" dirty="0" smtClean="0"/>
              <a:t>誕生，稱為</a:t>
            </a:r>
            <a:r>
              <a:rPr lang="en-US" altLang="zh-TW" dirty="0" smtClean="0">
                <a:solidFill>
                  <a:srgbClr val="C00000"/>
                </a:solidFill>
              </a:rPr>
              <a:t>Cray-1</a:t>
            </a:r>
            <a:r>
              <a:rPr lang="zh-TW" altLang="en-US" dirty="0" smtClean="0"/>
              <a:t>。</a:t>
            </a:r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發展第一部噴墨印表機。</a:t>
            </a:r>
          </a:p>
          <a:p>
            <a:pPr lvl="1"/>
            <a:r>
              <a:rPr lang="en-US" altLang="zh-TW" dirty="0" smtClean="0"/>
              <a:t>Steve Jobs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Steve Wozniak</a:t>
            </a:r>
            <a:r>
              <a:rPr lang="zh-TW" altLang="en-US" dirty="0" smtClean="0"/>
              <a:t>設計了</a:t>
            </a:r>
            <a:r>
              <a:rPr lang="zh-TW" altLang="en-US" dirty="0" smtClean="0">
                <a:solidFill>
                  <a:srgbClr val="C00000"/>
                </a:solidFill>
              </a:rPr>
              <a:t>蘋果一號</a:t>
            </a:r>
            <a:r>
              <a:rPr lang="en-US" altLang="zh-TW" dirty="0" smtClean="0"/>
              <a:t>(Apple I)</a:t>
            </a:r>
            <a:r>
              <a:rPr lang="zh-TW" altLang="en-US" dirty="0" smtClean="0"/>
              <a:t>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2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1977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Steve Jobs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Steve Wozniak</a:t>
            </a:r>
            <a:r>
              <a:rPr lang="zh-TW" altLang="en-US" dirty="0" smtClean="0"/>
              <a:t>成立</a:t>
            </a:r>
            <a:r>
              <a:rPr lang="zh-TW" altLang="en-US" dirty="0" smtClean="0">
                <a:solidFill>
                  <a:srgbClr val="C00000"/>
                </a:solidFill>
              </a:rPr>
              <a:t>蘋果電腦公司</a:t>
            </a:r>
            <a:r>
              <a:rPr lang="en-US" altLang="zh-TW" dirty="0" smtClean="0"/>
              <a:t>(Apple Computer)</a:t>
            </a:r>
            <a:r>
              <a:rPr lang="zh-TW" altLang="en-US" dirty="0" smtClean="0"/>
              <a:t>，並推出在當時最出眾的蘋果二號</a:t>
            </a:r>
            <a:r>
              <a:rPr lang="en-US" altLang="zh-TW" dirty="0" smtClean="0"/>
              <a:t>(Apple II)</a:t>
            </a:r>
            <a:r>
              <a:rPr lang="zh-TW" altLang="en-US" dirty="0" smtClean="0"/>
              <a:t>。</a:t>
            </a:r>
          </a:p>
          <a:p>
            <a:pPr lvl="1"/>
            <a:r>
              <a:rPr lang="en-US" altLang="zh-TW" dirty="0" smtClean="0"/>
              <a:t>Bill</a:t>
            </a:r>
            <a:r>
              <a:rPr lang="zh-TW" altLang="en-US" dirty="0" smtClean="0"/>
              <a:t> </a:t>
            </a:r>
            <a:r>
              <a:rPr lang="en-US" altLang="zh-TW" dirty="0" smtClean="0"/>
              <a:t>Gates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Paul Allen</a:t>
            </a:r>
            <a:r>
              <a:rPr lang="zh-TW" altLang="en-US" dirty="0" smtClean="0"/>
              <a:t>創設</a:t>
            </a:r>
            <a:r>
              <a:rPr lang="zh-TW" altLang="en-US" dirty="0" smtClean="0">
                <a:solidFill>
                  <a:srgbClr val="C00000"/>
                </a:solidFill>
              </a:rPr>
              <a:t>微軟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(Microsoft)</a:t>
            </a:r>
            <a:r>
              <a:rPr lang="zh-TW" altLang="en-US" dirty="0" smtClean="0"/>
              <a:t>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3710" y="3013309"/>
            <a:ext cx="1908720" cy="1595291"/>
          </a:xfrm>
          <a:prstGeom prst="ellipse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6" name="矩形 5"/>
          <p:cNvSpPr/>
          <p:nvPr/>
        </p:nvSpPr>
        <p:spPr>
          <a:xfrm>
            <a:off x="2591780" y="4317653"/>
            <a:ext cx="45720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r>
              <a:rPr lang="en-US" altLang="zh-TW" dirty="0"/>
              <a:t>Apple II</a:t>
            </a:r>
            <a:r>
              <a:rPr lang="zh-TW" altLang="en-US" dirty="0"/>
              <a:t>應可算是第一部大量</a:t>
            </a:r>
            <a:r>
              <a:rPr lang="zh-TW" altLang="en-US" dirty="0" smtClean="0"/>
              <a:t>流行的</a:t>
            </a:r>
            <a:r>
              <a:rPr lang="zh-TW" altLang="en-US" dirty="0"/>
              <a:t>個人電腦</a:t>
            </a:r>
          </a:p>
        </p:txBody>
      </p:sp>
    </p:spTree>
    <p:extLst>
      <p:ext uri="{BB962C8B-B14F-4D97-AF65-F5344CB8AC3E}">
        <p14:creationId xmlns:p14="http://schemas.microsoft.com/office/powerpoint/2010/main" val="15865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1978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Ron </a:t>
            </a:r>
            <a:r>
              <a:rPr lang="en-US" altLang="zh-TW" dirty="0" err="1" smtClean="0"/>
              <a:t>Rivest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Adi</a:t>
            </a:r>
            <a:r>
              <a:rPr lang="en-US" altLang="zh-TW" dirty="0" smtClean="0"/>
              <a:t> Shamir</a:t>
            </a:r>
            <a:r>
              <a:rPr lang="zh-TW" altLang="en-US" dirty="0" smtClean="0"/>
              <a:t>及</a:t>
            </a:r>
            <a:r>
              <a:rPr lang="en-US" altLang="zh-TW" dirty="0" smtClean="0"/>
              <a:t>Leonard </a:t>
            </a:r>
            <a:r>
              <a:rPr lang="en-US" altLang="zh-TW" dirty="0" err="1" smtClean="0"/>
              <a:t>Adleman</a:t>
            </a:r>
            <a:r>
              <a:rPr lang="zh-TW" altLang="en-US" dirty="0" smtClean="0"/>
              <a:t>發明了</a:t>
            </a:r>
            <a:r>
              <a:rPr lang="en-US" altLang="zh-TW" dirty="0" smtClean="0">
                <a:solidFill>
                  <a:srgbClr val="C00000"/>
                </a:solidFill>
              </a:rPr>
              <a:t>RSA</a:t>
            </a:r>
            <a:r>
              <a:rPr lang="zh-TW" altLang="en-US" dirty="0" smtClean="0">
                <a:solidFill>
                  <a:srgbClr val="C00000"/>
                </a:solidFill>
              </a:rPr>
              <a:t>公開金鑰加密法</a:t>
            </a:r>
            <a:r>
              <a:rPr lang="zh-TW" altLang="en-US" dirty="0" smtClean="0"/>
              <a:t>。</a:t>
            </a:r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推出第一個</a:t>
            </a:r>
            <a:r>
              <a:rPr lang="en-US" altLang="zh-TW" dirty="0" smtClean="0"/>
              <a:t>16</a:t>
            </a:r>
            <a:r>
              <a:rPr lang="zh-TW" altLang="en-US" dirty="0" smtClean="0"/>
              <a:t>位元的處理器</a:t>
            </a:r>
            <a:r>
              <a:rPr lang="en-US" altLang="zh-TW" dirty="0" smtClean="0"/>
              <a:t>8086</a:t>
            </a:r>
            <a:r>
              <a:rPr lang="zh-TW" altLang="en-US" dirty="0" smtClean="0"/>
              <a:t>及</a:t>
            </a:r>
            <a:r>
              <a:rPr lang="en-US" altLang="zh-TW" dirty="0" smtClean="0"/>
              <a:t>8088</a:t>
            </a:r>
            <a:r>
              <a:rPr lang="zh-TW" altLang="en-US" dirty="0" smtClean="0"/>
              <a:t>，其中</a:t>
            </a:r>
            <a:r>
              <a:rPr lang="en-US" altLang="zh-TW" dirty="0" smtClean="0"/>
              <a:t>8088</a:t>
            </a:r>
            <a:r>
              <a:rPr lang="zh-TW" altLang="en-US" dirty="0" smtClean="0"/>
              <a:t>是</a:t>
            </a:r>
            <a:r>
              <a:rPr lang="en-US" altLang="zh-TW" dirty="0" smtClean="0"/>
              <a:t>IBM PC</a:t>
            </a:r>
            <a:r>
              <a:rPr lang="zh-TW" altLang="en-US" dirty="0" smtClean="0"/>
              <a:t>初期所採用的</a:t>
            </a:r>
            <a:r>
              <a:rPr lang="zh-TW" altLang="en-US" dirty="0" smtClean="0">
                <a:solidFill>
                  <a:srgbClr val="C00000"/>
                </a:solidFill>
              </a:rPr>
              <a:t>中央處理器</a:t>
            </a:r>
            <a:r>
              <a:rPr lang="en-US" altLang="zh-TW" dirty="0" smtClean="0"/>
              <a:t>(Central Processing Unit</a:t>
            </a:r>
            <a:r>
              <a:rPr lang="zh-TW" altLang="en-US" dirty="0" smtClean="0"/>
              <a:t>；</a:t>
            </a:r>
            <a:r>
              <a:rPr lang="en-US" altLang="zh-TW" dirty="0" smtClean="0"/>
              <a:t>CPU)</a:t>
            </a:r>
            <a:r>
              <a:rPr lang="zh-TW" altLang="en-US" dirty="0" smtClean="0"/>
              <a:t>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1822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Charles Babbage</a:t>
            </a:r>
            <a:r>
              <a:rPr lang="zh-TW" altLang="en-US" dirty="0"/>
              <a:t>開始設計</a:t>
            </a:r>
            <a:r>
              <a:rPr lang="en-US" altLang="zh-TW" dirty="0">
                <a:solidFill>
                  <a:srgbClr val="C00000"/>
                </a:solidFill>
              </a:rPr>
              <a:t>Difference Engine</a:t>
            </a:r>
            <a:r>
              <a:rPr lang="zh-TW" altLang="en-US" dirty="0"/>
              <a:t>，不只可做簡單的數學運算，還可以解答一些多項式的問題。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49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660399"/>
            <a:ext cx="5554960" cy="2934224"/>
          </a:xfrm>
        </p:spPr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1981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推出開放式的個人電腦架構，使各電腦廠能推出與</a:t>
            </a:r>
            <a:r>
              <a:rPr lang="en-US" altLang="zh-TW" dirty="0" smtClean="0">
                <a:solidFill>
                  <a:srgbClr val="C00000"/>
                </a:solidFill>
              </a:rPr>
              <a:t>IBM</a:t>
            </a:r>
            <a:r>
              <a:rPr lang="zh-TW" altLang="en-US" dirty="0" smtClean="0">
                <a:solidFill>
                  <a:srgbClr val="C00000"/>
                </a:solidFill>
              </a:rPr>
              <a:t>個人電腦相容</a:t>
            </a:r>
            <a:r>
              <a:rPr lang="en-US" altLang="zh-TW" dirty="0" smtClean="0"/>
              <a:t>(IBM PC compatible)</a:t>
            </a:r>
            <a:r>
              <a:rPr lang="zh-TW" altLang="en-US" dirty="0" smtClean="0"/>
              <a:t>的機器，自此，個人電腦逐漸成為最主流的產品。</a:t>
            </a:r>
          </a:p>
          <a:p>
            <a:pPr lvl="1"/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210" y="2211710"/>
            <a:ext cx="2359605" cy="17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660399"/>
            <a:ext cx="5644970" cy="293422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1982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時代</a:t>
            </a:r>
            <a:r>
              <a:rPr lang="en-US" altLang="zh-TW" dirty="0" smtClean="0"/>
              <a:t>(Time)</a:t>
            </a:r>
            <a:r>
              <a:rPr lang="zh-TW" altLang="en-US" dirty="0" smtClean="0"/>
              <a:t>雜誌以電腦作為年度風雲人物。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日本開始第五代人工智慧電腦大型計畫，使人工智慧領域研究再次受到舉世注目。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80286</a:t>
            </a:r>
            <a:r>
              <a:rPr lang="zh-TW" altLang="en-US" dirty="0" smtClean="0"/>
              <a:t>，簡稱</a:t>
            </a:r>
            <a:r>
              <a:rPr lang="en-US" altLang="zh-TW" dirty="0" smtClean="0"/>
              <a:t>286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06753">
            <a:off x="6643420" y="1804576"/>
            <a:ext cx="1760603" cy="2319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2107" y="1838298"/>
            <a:ext cx="1760603" cy="2319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079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1984</a:t>
            </a:r>
            <a:r>
              <a:rPr lang="zh-TW" altLang="en-US" smtClean="0"/>
              <a:t>年</a:t>
            </a:r>
          </a:p>
          <a:p>
            <a:pPr lvl="1"/>
            <a:r>
              <a:rPr lang="zh-TW" altLang="en-US" smtClean="0"/>
              <a:t>新力</a:t>
            </a:r>
            <a:r>
              <a:rPr lang="en-US" altLang="zh-TW" smtClean="0"/>
              <a:t>(Sony)</a:t>
            </a:r>
            <a:r>
              <a:rPr lang="zh-TW" altLang="en-US" smtClean="0"/>
              <a:t>和飛利浦</a:t>
            </a:r>
            <a:r>
              <a:rPr lang="en-US" altLang="zh-TW" smtClean="0"/>
              <a:t>(Philips)</a:t>
            </a:r>
            <a:r>
              <a:rPr lang="zh-TW" altLang="en-US" smtClean="0"/>
              <a:t>推出</a:t>
            </a:r>
            <a:r>
              <a:rPr lang="en-US" altLang="zh-TW" smtClean="0"/>
              <a:t>CD-ROM</a:t>
            </a:r>
            <a:r>
              <a:rPr lang="zh-TW" altLang="en-US" smtClean="0"/>
              <a:t>，使數位資料的儲存方式往前邁進一大步。</a:t>
            </a:r>
            <a:endParaRPr lang="en-US" altLang="zh-TW" smtClean="0"/>
          </a:p>
          <a:p>
            <a:pPr lvl="1"/>
            <a:r>
              <a:rPr lang="en-US" altLang="zh-TW" smtClean="0"/>
              <a:t>IBM PC AT</a:t>
            </a:r>
            <a:r>
              <a:rPr lang="zh-TW" altLang="en-US" smtClean="0"/>
              <a:t>使用</a:t>
            </a:r>
            <a:r>
              <a:rPr lang="en-US" altLang="zh-TW" smtClean="0"/>
              <a:t>Intel 16</a:t>
            </a:r>
            <a:r>
              <a:rPr lang="zh-TW" altLang="en-US" smtClean="0"/>
              <a:t>位元的</a:t>
            </a:r>
            <a:r>
              <a:rPr lang="en-US" altLang="zh-TW" smtClean="0"/>
              <a:t>80286</a:t>
            </a:r>
            <a:r>
              <a:rPr lang="zh-TW" altLang="en-US" smtClean="0"/>
              <a:t>。</a:t>
            </a:r>
          </a:p>
          <a:p>
            <a:endParaRPr lang="zh-TW" altLang="en-US" dirty="0"/>
          </a:p>
        </p:txBody>
      </p:sp>
      <p:pic>
        <p:nvPicPr>
          <p:cNvPr id="6" name="Picture 2" descr="D:\製作中\02再版書\0558909\每張可新加的圖\ch01計算機簡介\CD-R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295" y="2841780"/>
            <a:ext cx="1681928" cy="1681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4561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1985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Windows 1.0</a:t>
            </a:r>
            <a:r>
              <a:rPr lang="zh-TW" altLang="en-US" dirty="0" smtClean="0"/>
              <a:t>推出。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當時蘋果電腦公司的</a:t>
            </a:r>
            <a:r>
              <a:rPr lang="zh-TW" altLang="en-US" dirty="0" smtClean="0">
                <a:solidFill>
                  <a:srgbClr val="C00000"/>
                </a:solidFill>
              </a:rPr>
              <a:t>麥金塔</a:t>
            </a:r>
            <a:r>
              <a:rPr lang="en-US" altLang="zh-TW" dirty="0" smtClean="0"/>
              <a:t>(Macintosh)</a:t>
            </a:r>
            <a:r>
              <a:rPr lang="zh-TW" altLang="en-US" dirty="0" smtClean="0"/>
              <a:t>其實有比較令人滿意的使用者介面。</a:t>
            </a:r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1986</a:t>
            </a:r>
            <a:r>
              <a:rPr lang="zh-TW" altLang="en-US" dirty="0" smtClean="0"/>
              <a:t>年</a:t>
            </a:r>
          </a:p>
          <a:p>
            <a:pPr lvl="1"/>
            <a:r>
              <a:rPr lang="en-US" altLang="zh-TW" dirty="0" smtClean="0"/>
              <a:t>Intel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32</a:t>
            </a:r>
            <a:r>
              <a:rPr lang="zh-TW" altLang="en-US" dirty="0" smtClean="0"/>
              <a:t>位元的</a:t>
            </a:r>
            <a:r>
              <a:rPr lang="en-US" altLang="zh-TW" dirty="0" smtClean="0"/>
              <a:t>80386</a:t>
            </a:r>
            <a:r>
              <a:rPr lang="zh-TW" altLang="en-US" dirty="0" smtClean="0"/>
              <a:t>，簡稱</a:t>
            </a:r>
            <a:r>
              <a:rPr lang="en-US" altLang="zh-TW" dirty="0" smtClean="0"/>
              <a:t>386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6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1989</a:t>
            </a:r>
            <a:r>
              <a:rPr lang="zh-TW" altLang="en-US" smtClean="0"/>
              <a:t>年</a:t>
            </a:r>
          </a:p>
          <a:p>
            <a:pPr lvl="1"/>
            <a:r>
              <a:rPr lang="en-US" altLang="zh-TW" smtClean="0"/>
              <a:t>Tim Berners-Lee</a:t>
            </a:r>
            <a:r>
              <a:rPr lang="zh-TW" altLang="en-US" smtClean="0"/>
              <a:t>提出全球資訊網</a:t>
            </a:r>
            <a:r>
              <a:rPr lang="en-US" altLang="zh-TW" smtClean="0"/>
              <a:t>(World Wide Web</a:t>
            </a:r>
            <a:r>
              <a:rPr lang="zh-TW" altLang="en-US" smtClean="0"/>
              <a:t>；</a:t>
            </a:r>
            <a:r>
              <a:rPr lang="en-US" altLang="zh-TW" smtClean="0"/>
              <a:t>WWW)</a:t>
            </a:r>
            <a:r>
              <a:rPr lang="zh-TW" altLang="en-US" smtClean="0"/>
              <a:t>的構想。</a:t>
            </a:r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</a:t>
            </a:r>
            <a:r>
              <a:rPr lang="en-US" altLang="zh-TW" smtClean="0"/>
              <a:t>80486</a:t>
            </a:r>
            <a:r>
              <a:rPr lang="zh-TW" altLang="en-US" smtClean="0"/>
              <a:t>，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簡稱</a:t>
            </a:r>
            <a:r>
              <a:rPr lang="en-US" altLang="zh-TW" smtClean="0"/>
              <a:t>486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7064" y="2765162"/>
            <a:ext cx="3986935" cy="1809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矩形 6"/>
          <p:cNvSpPr/>
          <p:nvPr/>
        </p:nvSpPr>
        <p:spPr>
          <a:xfrm>
            <a:off x="2096725" y="4582833"/>
            <a:ext cx="4904512" cy="424732"/>
          </a:xfrm>
          <a:prstGeom prst="rect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marL="265113" indent="-265113">
              <a:lnSpc>
                <a:spcPct val="12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全球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資訊網發明人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Tim Berners-Lee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改變了世界</a:t>
            </a:r>
          </a:p>
        </p:txBody>
      </p:sp>
    </p:spTree>
    <p:extLst>
      <p:ext uri="{BB962C8B-B14F-4D97-AF65-F5344CB8AC3E}">
        <p14:creationId xmlns:p14="http://schemas.microsoft.com/office/powerpoint/2010/main" val="18197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1990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WWW</a:t>
            </a:r>
            <a:r>
              <a:rPr lang="zh-TW" altLang="en-US" dirty="0" smtClean="0"/>
              <a:t>正式推出。</a:t>
            </a:r>
            <a:endParaRPr lang="en-US" altLang="zh-TW" dirty="0" smtClean="0"/>
          </a:p>
          <a:p>
            <a:r>
              <a:rPr lang="zh-TW" altLang="en-US" dirty="0" smtClean="0"/>
              <a:t>西元</a:t>
            </a:r>
            <a:r>
              <a:rPr lang="en-US" altLang="zh-TW" dirty="0" smtClean="0"/>
              <a:t>1991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芬蘭赫爾辛基大學的學生</a:t>
            </a:r>
            <a:r>
              <a:rPr lang="en-US" altLang="zh-TW" dirty="0" smtClean="0"/>
              <a:t>Linus Torvalds</a:t>
            </a:r>
            <a:r>
              <a:rPr lang="zh-TW" altLang="en-US" dirty="0" smtClean="0"/>
              <a:t>，基於</a:t>
            </a:r>
            <a:r>
              <a:rPr lang="en-US" altLang="zh-TW" dirty="0" smtClean="0"/>
              <a:t>UNIX</a:t>
            </a:r>
            <a:r>
              <a:rPr lang="zh-TW" altLang="en-US" dirty="0" smtClean="0"/>
              <a:t>的開放原始碼，創作了個人電腦作業系統</a:t>
            </a:r>
            <a:r>
              <a:rPr lang="en-US" altLang="zh-TW" dirty="0" smtClean="0"/>
              <a:t>Linux (Linus + UNIX)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2705659218"/>
              </p:ext>
            </p:extLst>
          </p:nvPr>
        </p:nvGraphicFramePr>
        <p:xfrm>
          <a:off x="4121950" y="2256715"/>
          <a:ext cx="4863104" cy="875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5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1993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蘋果電腦公司推出第一部普及的</a:t>
            </a:r>
            <a:r>
              <a:rPr lang="en-US" altLang="zh-TW" smtClean="0"/>
              <a:t>PDA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推出第一代的</a:t>
            </a:r>
            <a:r>
              <a:rPr lang="en-US" altLang="zh-TW" smtClean="0"/>
              <a:t>Pentium 60</a:t>
            </a:r>
            <a:r>
              <a:rPr lang="zh-TW" altLang="en-US" smtClean="0"/>
              <a:t>和</a:t>
            </a:r>
            <a:r>
              <a:rPr lang="en-US" altLang="zh-TW" smtClean="0"/>
              <a:t>66 MHz</a:t>
            </a:r>
            <a:r>
              <a:rPr lang="zh-TW" altLang="en-US" smtClean="0"/>
              <a:t>。</a:t>
            </a:r>
          </a:p>
          <a:p>
            <a:pPr lvl="1"/>
            <a:r>
              <a:rPr lang="zh-TW" altLang="en-US" smtClean="0"/>
              <a:t>第一版的</a:t>
            </a:r>
            <a:r>
              <a:rPr lang="en-US" altLang="zh-TW" smtClean="0"/>
              <a:t>Windows NT</a:t>
            </a:r>
            <a:r>
              <a:rPr lang="zh-TW" altLang="en-US" smtClean="0"/>
              <a:t>問世。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1994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第一個成功的商業化瀏覽器</a:t>
            </a:r>
            <a:r>
              <a:rPr lang="en-US" altLang="zh-TW" dirty="0" smtClean="0">
                <a:solidFill>
                  <a:srgbClr val="C00000"/>
                </a:solidFill>
              </a:rPr>
              <a:t>Netscape</a:t>
            </a:r>
            <a:r>
              <a:rPr lang="en-US" altLang="zh-TW" dirty="0" smtClean="0"/>
              <a:t> (</a:t>
            </a:r>
            <a:r>
              <a:rPr lang="zh-TW" altLang="en-US" dirty="0" smtClean="0"/>
              <a:t>網景</a:t>
            </a:r>
            <a:r>
              <a:rPr lang="en-US" altLang="zh-TW" dirty="0" smtClean="0"/>
              <a:t>)</a:t>
            </a:r>
            <a:r>
              <a:rPr lang="zh-TW" altLang="en-US" dirty="0" smtClean="0"/>
              <a:t>推出。</a:t>
            </a:r>
          </a:p>
          <a:p>
            <a:pPr lvl="1"/>
            <a:r>
              <a:rPr lang="zh-TW" altLang="en-US" dirty="0" smtClean="0"/>
              <a:t>楊致遠和</a:t>
            </a:r>
            <a:r>
              <a:rPr lang="en-US" altLang="zh-TW" dirty="0" smtClean="0"/>
              <a:t>David Filo</a:t>
            </a:r>
            <a:r>
              <a:rPr lang="zh-TW" altLang="en-US" dirty="0" smtClean="0"/>
              <a:t>推出</a:t>
            </a:r>
            <a:r>
              <a:rPr lang="en-US" altLang="zh-TW" dirty="0" smtClean="0">
                <a:solidFill>
                  <a:srgbClr val="C00000"/>
                </a:solidFill>
              </a:rPr>
              <a:t>Yahoo!</a:t>
            </a:r>
            <a:r>
              <a:rPr lang="zh-TW" altLang="en-US" dirty="0" smtClean="0">
                <a:solidFill>
                  <a:srgbClr val="C00000"/>
                </a:solidFill>
              </a:rPr>
              <a:t>搜尋引擎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26"/>
          <a:stretch/>
        </p:blipFill>
        <p:spPr bwMode="auto">
          <a:xfrm>
            <a:off x="2726795" y="3381840"/>
            <a:ext cx="3741694" cy="158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80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7285" y="1581640"/>
            <a:ext cx="1485165" cy="19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1995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James Gosling</a:t>
            </a:r>
            <a:r>
              <a:rPr lang="zh-TW" altLang="en-US" smtClean="0"/>
              <a:t>領軍的團隊推出了跨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平台的</a:t>
            </a:r>
            <a:r>
              <a:rPr lang="en-US" altLang="zh-TW" smtClean="0"/>
              <a:t>JAVA</a:t>
            </a:r>
            <a:r>
              <a:rPr lang="zh-TW" altLang="en-US" smtClean="0"/>
              <a:t>程式語言。</a:t>
            </a:r>
          </a:p>
          <a:p>
            <a:pPr lvl="1"/>
            <a:r>
              <a:rPr lang="en-US" altLang="zh-TW" smtClean="0"/>
              <a:t>Windows 95</a:t>
            </a:r>
            <a:r>
              <a:rPr lang="zh-TW" altLang="en-US" smtClean="0"/>
              <a:t>問世，同時搭配</a:t>
            </a:r>
            <a:r>
              <a:rPr lang="en-US" altLang="zh-TW" smtClean="0"/>
              <a:t>IE 1.0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向上箭號圖說文字 11"/>
          <p:cNvSpPr/>
          <p:nvPr/>
        </p:nvSpPr>
        <p:spPr>
          <a:xfrm>
            <a:off x="6822250" y="3561860"/>
            <a:ext cx="2039588" cy="877143"/>
          </a:xfrm>
          <a:prstGeom prst="upArrowCallout">
            <a:avLst/>
          </a:prstGeom>
          <a:solidFill>
            <a:schemeClr val="accent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James 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Gosling</a:t>
            </a:r>
            <a:b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領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軍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開發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JAVA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2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1997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IBM</a:t>
            </a:r>
            <a:r>
              <a:rPr lang="zh-TW" altLang="en-US" dirty="0" smtClean="0"/>
              <a:t>深藍電腦擊敗稱霸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棋壇</a:t>
            </a:r>
            <a:r>
              <a:rPr lang="en-US" altLang="zh-TW" dirty="0" smtClean="0"/>
              <a:t>14</a:t>
            </a:r>
            <a:r>
              <a:rPr lang="zh-TW" altLang="en-US" dirty="0" smtClean="0"/>
              <a:t>年的棋王</a:t>
            </a:r>
            <a:r>
              <a:rPr lang="en-US" altLang="zh-TW" dirty="0" smtClean="0"/>
              <a:t>Garry </a:t>
            </a:r>
            <a:br>
              <a:rPr lang="en-US" altLang="zh-TW" dirty="0" smtClean="0"/>
            </a:br>
            <a:r>
              <a:rPr lang="en-US" altLang="zh-TW" dirty="0" smtClean="0"/>
              <a:t>Kasparov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Office 97</a:t>
            </a:r>
            <a:r>
              <a:rPr lang="zh-TW" altLang="en-US" dirty="0" smtClean="0"/>
              <a:t>與</a:t>
            </a:r>
            <a:r>
              <a:rPr lang="en-US" altLang="zh-TW" dirty="0" smtClean="0"/>
              <a:t>Intel Pentium II</a:t>
            </a:r>
            <a:r>
              <a:rPr lang="zh-TW" altLang="en-US" dirty="0" smtClean="0"/>
              <a:t>上市。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2" descr="http://static.apple.nextmedia.com/images/apple-photos/apple/20110115/large/15wh11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331" y="1716655"/>
            <a:ext cx="2967115" cy="1812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/>
              <a:t>1844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 smtClean="0"/>
              <a:t>Samuel </a:t>
            </a:r>
            <a:r>
              <a:rPr lang="en-US" altLang="zh-TW" dirty="0"/>
              <a:t>Morse</a:t>
            </a:r>
            <a:r>
              <a:rPr lang="zh-TW" altLang="en-US" dirty="0"/>
              <a:t>從華盛頓傳了一份電報到巴爾地摩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西元</a:t>
            </a:r>
            <a:r>
              <a:rPr lang="en-US" altLang="zh-TW" dirty="0"/>
              <a:t>1889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Herman Hollerith</a:t>
            </a:r>
            <a:r>
              <a:rPr lang="zh-TW" altLang="en-US" dirty="0"/>
              <a:t>設計了以打孔卡片來儲存資料並排序的電動機器。</a:t>
            </a:r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38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1998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Windows 98</a:t>
            </a:r>
            <a:r>
              <a:rPr lang="zh-TW" altLang="en-US" smtClean="0"/>
              <a:t>問世。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025" y="2418972"/>
            <a:ext cx="2370822" cy="17781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 descr="D:\製作中\02再版書\0558909\每張可新加的圖\ch01計算機簡介\windows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1515" y="2620941"/>
            <a:ext cx="2321977" cy="173924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5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60399"/>
            <a:ext cx="5960005" cy="2934224"/>
          </a:xfrm>
        </p:spPr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1998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史丹佛博士班的休學學生</a:t>
            </a:r>
            <a:r>
              <a:rPr lang="en-US" altLang="zh-TW" dirty="0" smtClean="0"/>
              <a:t>Larry Page</a:t>
            </a:r>
            <a:r>
              <a:rPr lang="zh-TW" altLang="en-US" dirty="0" smtClean="0"/>
              <a:t>和</a:t>
            </a:r>
            <a:r>
              <a:rPr lang="en-US" altLang="zh-TW" dirty="0" smtClean="0"/>
              <a:t>Sergey </a:t>
            </a:r>
            <a:r>
              <a:rPr lang="en-US" altLang="zh-TW" dirty="0" err="1" smtClean="0"/>
              <a:t>Brin</a:t>
            </a:r>
            <a:r>
              <a:rPr lang="zh-TW" altLang="en-US" dirty="0" smtClean="0"/>
              <a:t>推出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842551" y="3977369"/>
            <a:ext cx="2722152" cy="439438"/>
            <a:chOff x="4599954" y="5187677"/>
            <a:chExt cx="2722152" cy="585917"/>
          </a:xfrm>
        </p:grpSpPr>
        <p:grpSp>
          <p:nvGrpSpPr>
            <p:cNvPr id="12" name="群組 11"/>
            <p:cNvGrpSpPr/>
            <p:nvPr/>
          </p:nvGrpSpPr>
          <p:grpSpPr>
            <a:xfrm rot="21265917">
              <a:off x="4599954" y="5187677"/>
              <a:ext cx="2722152" cy="585917"/>
              <a:chOff x="358965" y="1088740"/>
              <a:chExt cx="2722152" cy="585917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58966" y="1088740"/>
                <a:ext cx="2722151" cy="585917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5" name="Picture 3" descr="D:\製作中\02再版書\0558909\標籤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965" y="1088740"/>
                <a:ext cx="398424" cy="585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矩形 12"/>
            <p:cNvSpPr/>
            <p:nvPr/>
          </p:nvSpPr>
          <p:spPr>
            <a:xfrm rot="21265917">
              <a:off x="4994608" y="5234413"/>
              <a:ext cx="2228495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Google logo</a:t>
              </a:r>
              <a:r>
                <a:rPr lang="zh-TW" altLang="en-US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花樣多</a:t>
              </a:r>
            </a:p>
          </p:txBody>
        </p: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2250" y="1131590"/>
            <a:ext cx="1620180" cy="329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1999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</a:t>
            </a:r>
            <a:r>
              <a:rPr lang="en-US" altLang="zh-TW" smtClean="0"/>
              <a:t>Pentium III</a:t>
            </a:r>
            <a:r>
              <a:rPr lang="zh-TW" altLang="en-US" smtClean="0"/>
              <a:t>和低價位的</a:t>
            </a:r>
            <a:r>
              <a:rPr lang="en-US" altLang="zh-TW" smtClean="0"/>
              <a:t>Celeron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74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2000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由</a:t>
            </a:r>
            <a:r>
              <a:rPr lang="en-US" altLang="zh-TW" smtClean="0"/>
              <a:t>Windows 98</a:t>
            </a:r>
            <a:r>
              <a:rPr lang="zh-TW" altLang="en-US" smtClean="0"/>
              <a:t>改版而來的</a:t>
            </a:r>
            <a:r>
              <a:rPr lang="en-US" altLang="zh-TW" smtClean="0"/>
              <a:t>Windows Me (Me</a:t>
            </a:r>
            <a:r>
              <a:rPr lang="zh-TW" altLang="en-US" smtClean="0"/>
              <a:t>是</a:t>
            </a:r>
            <a:r>
              <a:rPr lang="en-US" altLang="zh-TW" smtClean="0"/>
              <a:t>Millennium Edition)</a:t>
            </a:r>
            <a:r>
              <a:rPr lang="zh-TW" altLang="en-US" smtClean="0"/>
              <a:t>問世，用過</a:t>
            </a:r>
            <a:r>
              <a:rPr lang="en-US" altLang="zh-TW" smtClean="0"/>
              <a:t>Windows Me</a:t>
            </a:r>
            <a:r>
              <a:rPr lang="zh-TW" altLang="en-US" smtClean="0"/>
              <a:t>的人，不少人叫苦連天，怨聲載道，所幸隔年微軟隨即推出了</a:t>
            </a:r>
            <a:r>
              <a:rPr lang="en-US" altLang="zh-TW" smtClean="0"/>
              <a:t>Windows</a:t>
            </a:r>
            <a:r>
              <a:rPr lang="zh-TW" altLang="en-US" smtClean="0"/>
              <a:t> </a:t>
            </a:r>
            <a:r>
              <a:rPr lang="en-US" altLang="zh-TW" smtClean="0"/>
              <a:t>XP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</a:t>
            </a:r>
            <a:r>
              <a:rPr lang="en-US" altLang="zh-TW" smtClean="0"/>
              <a:t>Pentium 4</a:t>
            </a:r>
            <a:r>
              <a:rPr lang="zh-TW" altLang="en-US" smtClean="0"/>
              <a:t>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63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2001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Windows XP</a:t>
            </a:r>
            <a:r>
              <a:rPr lang="zh-TW" altLang="en-US" smtClean="0"/>
              <a:t>問世。</a:t>
            </a:r>
            <a:endParaRPr lang="en-US" altLang="zh-TW" smtClean="0"/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推出工作站</a:t>
            </a:r>
            <a:r>
              <a:rPr lang="en-US" altLang="zh-TW" smtClean="0"/>
              <a:t>(workstation)</a:t>
            </a:r>
            <a:r>
              <a:rPr lang="zh-TW" altLang="en-US" smtClean="0"/>
              <a:t>適用的微處理器</a:t>
            </a:r>
            <a:r>
              <a:rPr lang="en-US" altLang="zh-TW" smtClean="0"/>
              <a:t>Xeon</a:t>
            </a:r>
            <a:r>
              <a:rPr lang="zh-TW" altLang="en-US" smtClean="0"/>
              <a:t>及</a:t>
            </a:r>
            <a:r>
              <a:rPr lang="en-US" altLang="zh-TW" smtClean="0"/>
              <a:t>Itanium</a:t>
            </a:r>
            <a:r>
              <a:rPr lang="zh-TW" altLang="en-US" smtClean="0"/>
              <a:t>，其中</a:t>
            </a:r>
            <a:r>
              <a:rPr lang="en-US" altLang="zh-TW" smtClean="0"/>
              <a:t>Itanium</a:t>
            </a:r>
            <a:r>
              <a:rPr lang="zh-TW" altLang="en-US" smtClean="0"/>
              <a:t>是</a:t>
            </a:r>
            <a:r>
              <a:rPr lang="en-US" altLang="zh-TW" smtClean="0"/>
              <a:t>Intel</a:t>
            </a:r>
            <a:r>
              <a:rPr lang="zh-TW" altLang="en-US" smtClean="0"/>
              <a:t>第一個</a:t>
            </a:r>
            <a:r>
              <a:rPr lang="en-US" altLang="zh-TW" smtClean="0"/>
              <a:t>64</a:t>
            </a:r>
            <a:r>
              <a:rPr lang="zh-TW" altLang="en-US" smtClean="0"/>
              <a:t>位元的微處理器。</a:t>
            </a:r>
          </a:p>
          <a:p>
            <a:pPr lvl="1"/>
            <a:r>
              <a:rPr lang="en-US" altLang="zh-TW" smtClean="0"/>
              <a:t>Jimmy Wales</a:t>
            </a:r>
            <a:r>
              <a:rPr lang="zh-TW" altLang="en-US" smtClean="0"/>
              <a:t>創建了一部免費的網路百科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全書：維基百科</a:t>
            </a:r>
            <a:r>
              <a:rPr lang="en-US" altLang="zh-TW" smtClean="0"/>
              <a:t>(Wikipedia)</a:t>
            </a:r>
            <a:r>
              <a:rPr lang="zh-TW" altLang="en-US" smtClean="0"/>
              <a:t>。</a:t>
            </a:r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3" descr="D:\製作中\02再版書\0558909\每張可新加的圖\ch01計算機簡介\WindowsX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7235" y="1176595"/>
            <a:ext cx="1569368" cy="125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2003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Office 2003</a:t>
            </a:r>
            <a:r>
              <a:rPr lang="zh-TW" altLang="en-US" smtClean="0"/>
              <a:t>問世。</a:t>
            </a:r>
            <a:endParaRPr lang="en-US" altLang="zh-TW" smtClean="0"/>
          </a:p>
          <a:p>
            <a:pPr lvl="1"/>
            <a:r>
              <a:rPr lang="en-US" altLang="zh-TW" smtClean="0"/>
              <a:t>Intel</a:t>
            </a:r>
            <a:r>
              <a:rPr lang="zh-TW" altLang="en-US" smtClean="0"/>
              <a:t>推出針對筆記型電腦設計，以</a:t>
            </a:r>
            <a:r>
              <a:rPr lang="en-US" altLang="zh-TW" smtClean="0"/>
              <a:t>Pentium M</a:t>
            </a:r>
            <a:r>
              <a:rPr lang="zh-TW" altLang="en-US" smtClean="0"/>
              <a:t>微處理器為核心的</a:t>
            </a:r>
            <a:r>
              <a:rPr lang="en-US" altLang="zh-TW" smtClean="0"/>
              <a:t>Intel Centrino</a:t>
            </a:r>
            <a:r>
              <a:rPr lang="zh-TW" altLang="en-US" smtClean="0"/>
              <a:t>行動運算技術平台，無線網路、省電技術及較小體積是它的賣點。</a:t>
            </a:r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68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2004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Google</a:t>
            </a:r>
            <a:r>
              <a:rPr lang="zh-TW" altLang="en-US" smtClean="0"/>
              <a:t>上市，造成華爾街股市大轟動。</a:t>
            </a:r>
            <a:endParaRPr lang="en-US" altLang="zh-TW" dirty="0" smtClean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7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2005</a:t>
            </a:r>
            <a:r>
              <a:rPr lang="zh-TW" altLang="en-US" smtClean="0"/>
              <a:t>年</a:t>
            </a:r>
          </a:p>
          <a:p>
            <a:pPr lvl="1"/>
            <a:r>
              <a:rPr lang="zh-TW" altLang="en-US" smtClean="0"/>
              <a:t>簡單易用的網路電話軟體</a:t>
            </a:r>
            <a:r>
              <a:rPr lang="en-US" altLang="zh-TW" smtClean="0"/>
              <a:t>Skype</a:t>
            </a:r>
            <a:r>
              <a:rPr lang="zh-TW" altLang="en-US" smtClean="0"/>
              <a:t>逐漸流行。</a:t>
            </a:r>
            <a:endParaRPr lang="en-US" altLang="zh-TW" smtClean="0"/>
          </a:p>
          <a:p>
            <a:pPr lvl="1"/>
            <a:r>
              <a:rPr lang="en-US" altLang="zh-TW" smtClean="0"/>
              <a:t>Google</a:t>
            </a:r>
            <a:r>
              <a:rPr lang="zh-TW" altLang="en-US" smtClean="0"/>
              <a:t>推出</a:t>
            </a:r>
            <a:r>
              <a:rPr lang="en-US" altLang="zh-TW" smtClean="0"/>
              <a:t>Google Earth</a:t>
            </a:r>
            <a:r>
              <a:rPr lang="zh-TW" altLang="en-US" smtClean="0"/>
              <a:t>，不僅提供各城市的衛星圖，同時也加入了多種消費資訊。</a:t>
            </a:r>
            <a:endParaRPr lang="en-US" altLang="zh-TW" smtClean="0"/>
          </a:p>
          <a:p>
            <a:pPr lvl="1"/>
            <a:r>
              <a:rPr lang="zh-TW" altLang="en-US" smtClean="0"/>
              <a:t>尼葛洛龐帝</a:t>
            </a:r>
            <a:r>
              <a:rPr lang="en-US" altLang="zh-TW" smtClean="0"/>
              <a:t>(Nicholas Negroponte)</a:t>
            </a:r>
            <a:r>
              <a:rPr lang="zh-TW" altLang="en-US" smtClean="0"/>
              <a:t>提出</a:t>
            </a:r>
            <a:r>
              <a:rPr lang="en-US" altLang="zh-TW" smtClean="0"/>
              <a:t>100</a:t>
            </a:r>
            <a:r>
              <a:rPr lang="zh-TW" altLang="en-US" smtClean="0"/>
              <a:t>美元廉價電腦的願景，並成立非營利組織</a:t>
            </a:r>
            <a:r>
              <a:rPr lang="en-US" altLang="zh-TW" smtClean="0"/>
              <a:t>OLPC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59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2006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</a:t>
            </a:r>
            <a:r>
              <a:rPr lang="zh-TW" altLang="en-US" dirty="0" smtClean="0"/>
              <a:t>以</a:t>
            </a:r>
            <a:r>
              <a:rPr lang="en-US" altLang="zh-TW" dirty="0" smtClean="0"/>
              <a:t>16.5</a:t>
            </a:r>
            <a:r>
              <a:rPr lang="zh-TW" altLang="en-US" dirty="0" smtClean="0"/>
              <a:t>億美元購併</a:t>
            </a:r>
            <a:r>
              <a:rPr lang="en-US" altLang="zh-TW" dirty="0" smtClean="0"/>
              <a:t>YouTube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Google</a:t>
            </a:r>
            <a:r>
              <a:rPr lang="zh-TW" altLang="en-US" dirty="0" smtClean="0"/>
              <a:t>在台設立研發機構</a:t>
            </a:r>
            <a:r>
              <a:rPr lang="en-US" altLang="zh-TW" dirty="0" smtClean="0"/>
              <a:t>—</a:t>
            </a:r>
            <a:r>
              <a:rPr lang="zh-TW" altLang="en-US" dirty="0" smtClean="0"/>
              <a:t>「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臺灣工程研究所」。</a:t>
            </a:r>
            <a:endParaRPr lang="en-US" altLang="zh-TW" dirty="0" smtClean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27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第四代電腦：超大型積體電路時期</a:t>
            </a:r>
            <a:br>
              <a:rPr lang="zh-TW" altLang="en-US" dirty="0"/>
            </a:br>
            <a:r>
              <a:rPr lang="en-US" altLang="zh-TW" dirty="0"/>
              <a:t>(1971~</a:t>
            </a:r>
            <a:r>
              <a:rPr lang="zh-TW" altLang="en-US" dirty="0"/>
              <a:t>迄今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2007</a:t>
            </a:r>
            <a:r>
              <a:rPr lang="zh-TW" altLang="en-US" dirty="0"/>
              <a:t>年</a:t>
            </a:r>
          </a:p>
          <a:p>
            <a:pPr lvl="1"/>
            <a:r>
              <a:rPr lang="en-US" altLang="zh-TW" dirty="0"/>
              <a:t>Apple</a:t>
            </a:r>
            <a:r>
              <a:rPr lang="zh-TW" altLang="en-US" dirty="0"/>
              <a:t>電腦推出</a:t>
            </a:r>
            <a:r>
              <a:rPr lang="en-US" altLang="zh-TW" dirty="0"/>
              <a:t>iPhone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Microsoft</a:t>
            </a:r>
            <a:r>
              <a:rPr lang="zh-TW" altLang="en-US" dirty="0"/>
              <a:t>推出新一代作業系統</a:t>
            </a:r>
            <a:r>
              <a:rPr lang="en-US" altLang="zh-TW" dirty="0"/>
              <a:t>Vista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en-US" altLang="zh-TW" dirty="0"/>
              <a:t>Google</a:t>
            </a:r>
            <a:r>
              <a:rPr lang="zh-TW" altLang="en-US" dirty="0"/>
              <a:t>主導推出行動電話平台</a:t>
            </a:r>
            <a:r>
              <a:rPr lang="en-US" altLang="zh-TW" dirty="0"/>
              <a:t>Android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403" y="3021800"/>
            <a:ext cx="1381028" cy="13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IBM</a:t>
            </a:r>
            <a:r>
              <a:rPr lang="zh-TW" altLang="en-US" dirty="0" smtClean="0"/>
              <a:t>的前身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Herman Hollerith</a:t>
            </a:r>
            <a:r>
              <a:rPr lang="zh-TW" altLang="en-US" dirty="0"/>
              <a:t>在西元</a:t>
            </a:r>
            <a:r>
              <a:rPr lang="en-US" altLang="zh-TW" dirty="0"/>
              <a:t>1896</a:t>
            </a:r>
            <a:r>
              <a:rPr lang="zh-TW" altLang="en-US" dirty="0"/>
              <a:t>年時成立</a:t>
            </a:r>
            <a:r>
              <a:rPr lang="zh-TW" altLang="en-US" dirty="0" smtClean="0"/>
              <a:t>了</a:t>
            </a:r>
            <a:r>
              <a:rPr lang="en-US" altLang="zh-TW" dirty="0" smtClean="0"/>
              <a:t>Tabulating Machine </a:t>
            </a:r>
            <a:r>
              <a:rPr lang="en-US" altLang="zh-TW" dirty="0"/>
              <a:t>Company</a:t>
            </a:r>
            <a:r>
              <a:rPr lang="zh-TW" altLang="en-US" dirty="0" smtClean="0"/>
              <a:t>，是</a:t>
            </a:r>
            <a:r>
              <a:rPr lang="zh-TW" altLang="en-US" dirty="0"/>
              <a:t>世界上第一家生產電動製表及會計機器的公司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後來</a:t>
            </a:r>
            <a:r>
              <a:rPr lang="zh-TW" altLang="en-US" dirty="0"/>
              <a:t>經過</a:t>
            </a:r>
            <a:r>
              <a:rPr lang="zh-TW" altLang="en-US" dirty="0" smtClean="0"/>
              <a:t>一番合併重整，</a:t>
            </a:r>
            <a:r>
              <a:rPr lang="zh-TW" altLang="en-US" dirty="0"/>
              <a:t>於西元</a:t>
            </a:r>
            <a:r>
              <a:rPr lang="en-US" altLang="zh-TW" dirty="0"/>
              <a:t>1924</a:t>
            </a:r>
            <a:r>
              <a:rPr lang="zh-TW" altLang="en-US" dirty="0"/>
              <a:t>年</a:t>
            </a:r>
            <a:r>
              <a:rPr lang="en-US" altLang="zh-TW" dirty="0"/>
              <a:t>2</a:t>
            </a:r>
            <a:r>
              <a:rPr lang="zh-TW" altLang="en-US" dirty="0"/>
              <a:t>月</a:t>
            </a:r>
            <a:r>
              <a:rPr lang="en-US" altLang="zh-TW" dirty="0"/>
              <a:t>14</a:t>
            </a:r>
            <a:r>
              <a:rPr lang="zh-TW" altLang="en-US" dirty="0"/>
              <a:t>日，正式改名為</a:t>
            </a:r>
            <a:r>
              <a:rPr lang="en-US" altLang="zh-TW" dirty="0" smtClean="0">
                <a:solidFill>
                  <a:srgbClr val="C00000"/>
                </a:solidFill>
              </a:rPr>
              <a:t>IBM </a:t>
            </a:r>
            <a:r>
              <a:rPr lang="en-US" altLang="zh-TW" dirty="0" smtClean="0"/>
              <a:t>(International </a:t>
            </a:r>
            <a:r>
              <a:rPr lang="en-US" altLang="zh-TW" dirty="0"/>
              <a:t>Business Machines </a:t>
            </a:r>
            <a:r>
              <a:rPr lang="en-US" altLang="zh-TW" dirty="0" smtClean="0"/>
              <a:t>Corporation)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82090" y="4061829"/>
            <a:ext cx="1860625" cy="90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2008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Microsoft</a:t>
            </a:r>
            <a:r>
              <a:rPr lang="zh-TW" altLang="en-US" smtClean="0"/>
              <a:t>向</a:t>
            </a:r>
            <a:r>
              <a:rPr lang="en-US" altLang="zh-TW" smtClean="0"/>
              <a:t>Yahoo!</a:t>
            </a:r>
            <a:r>
              <a:rPr lang="zh-TW" altLang="en-US" smtClean="0"/>
              <a:t>提出購併合作案，以對抗日益強大的</a:t>
            </a:r>
            <a:r>
              <a:rPr lang="en-US" altLang="zh-TW" smtClean="0"/>
              <a:t>Google</a:t>
            </a:r>
            <a:r>
              <a:rPr lang="zh-TW" altLang="en-US" smtClean="0"/>
              <a:t>，惟最後破局。</a:t>
            </a:r>
          </a:p>
          <a:p>
            <a:pPr lvl="1"/>
            <a:r>
              <a:rPr lang="en-US" altLang="zh-TW" smtClean="0"/>
              <a:t>Google</a:t>
            </a:r>
            <a:r>
              <a:rPr lang="zh-TW" altLang="en-US" smtClean="0"/>
              <a:t>進軍行動電話市場，推出</a:t>
            </a:r>
            <a:r>
              <a:rPr lang="en-US" altLang="zh-TW" smtClean="0"/>
              <a:t>GPhone</a:t>
            </a:r>
            <a:r>
              <a:rPr lang="zh-TW" altLang="en-US" smtClean="0"/>
              <a:t>，和</a:t>
            </a:r>
            <a:r>
              <a:rPr lang="en-US" altLang="zh-TW" smtClean="0"/>
              <a:t>Apple</a:t>
            </a:r>
            <a:r>
              <a:rPr lang="zh-TW" altLang="en-US" smtClean="0"/>
              <a:t>的</a:t>
            </a:r>
            <a:r>
              <a:rPr lang="en-US" altLang="zh-TW" smtClean="0"/>
              <a:t>iPhone</a:t>
            </a:r>
            <a:r>
              <a:rPr lang="zh-TW" altLang="en-US" smtClean="0"/>
              <a:t>互別苗頭。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9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2009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Microsoft</a:t>
            </a:r>
            <a:r>
              <a:rPr lang="zh-TW" altLang="en-US" smtClean="0"/>
              <a:t>推出作業系統</a:t>
            </a:r>
            <a:r>
              <a:rPr lang="en-US" altLang="zh-TW" smtClean="0"/>
              <a:t>Windows 7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2009</a:t>
            </a:r>
            <a:r>
              <a:rPr lang="zh-TW" altLang="en-US" smtClean="0"/>
              <a:t>年第四季的個人電腦</a:t>
            </a:r>
            <a:r>
              <a:rPr lang="en-US" altLang="zh-TW" smtClean="0"/>
              <a:t>(PC)</a:t>
            </a:r>
            <a:r>
              <a:rPr lang="zh-TW" altLang="en-US" smtClean="0"/>
              <a:t>前五大廠商依序為：</a:t>
            </a:r>
            <a:endParaRPr lang="en-US" altLang="zh-TW" smtClean="0"/>
          </a:p>
          <a:p>
            <a:pPr lvl="1"/>
            <a:endParaRPr lang="en-US" altLang="zh-TW" smtClean="0"/>
          </a:p>
          <a:p>
            <a:pPr lvl="1"/>
            <a:endParaRPr lang="en-US" altLang="zh-TW" smtClean="0"/>
          </a:p>
          <a:p>
            <a:pPr lvl="1"/>
            <a:endParaRPr lang="en-US" altLang="zh-TW" smtClean="0"/>
          </a:p>
          <a:p>
            <a:pPr lvl="1"/>
            <a:r>
              <a:rPr lang="zh-TW" altLang="en-US" smtClean="0"/>
              <a:t>光纖通訊之父高錕獲頒諾貝爾物理學獎。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471" y="1050223"/>
            <a:ext cx="1220352" cy="1220352"/>
          </a:xfrm>
          <a:prstGeom prst="rect">
            <a:avLst/>
          </a:prstGeom>
        </p:spPr>
      </p:pic>
      <p:graphicFrame>
        <p:nvGraphicFramePr>
          <p:cNvPr id="9" name="資料庫圖表 8"/>
          <p:cNvGraphicFramePr/>
          <p:nvPr>
            <p:extLst>
              <p:ext uri="{D42A27DB-BD31-4B8C-83A1-F6EECF244321}">
                <p14:modId xmlns:p14="http://schemas.microsoft.com/office/powerpoint/2010/main" val="1532502636"/>
              </p:ext>
            </p:extLst>
          </p:nvPr>
        </p:nvGraphicFramePr>
        <p:xfrm>
          <a:off x="778295" y="2989421"/>
          <a:ext cx="7718078" cy="102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31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2010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微網誌</a:t>
            </a:r>
            <a:r>
              <a:rPr lang="en-US" altLang="zh-TW" smtClean="0"/>
              <a:t>(microblogging)</a:t>
            </a:r>
            <a:r>
              <a:rPr lang="zh-TW" altLang="en-US" smtClean="0"/>
              <a:t>盛行，臺灣兩大微網誌平台為</a:t>
            </a:r>
            <a:r>
              <a:rPr lang="en-US" altLang="zh-TW" smtClean="0"/>
              <a:t>Plurk (</a:t>
            </a:r>
            <a:r>
              <a:rPr lang="zh-TW" altLang="en-US" smtClean="0"/>
              <a:t>噗浪</a:t>
            </a:r>
            <a:r>
              <a:rPr lang="en-US" altLang="zh-TW" smtClean="0"/>
              <a:t>)</a:t>
            </a:r>
            <a:r>
              <a:rPr lang="zh-TW" altLang="en-US" smtClean="0"/>
              <a:t>與</a:t>
            </a:r>
            <a:r>
              <a:rPr lang="en-US" altLang="zh-TW" smtClean="0"/>
              <a:t>Twitter (</a:t>
            </a:r>
            <a:r>
              <a:rPr lang="zh-TW" altLang="en-US" smtClean="0"/>
              <a:t>推特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</a:p>
          <a:p>
            <a:pPr lvl="1"/>
            <a:r>
              <a:rPr lang="zh-TW" altLang="en-US" smtClean="0"/>
              <a:t>透過網路計算、儲存及服務的雲端運算成為熱門技術名詞， 台大推出「雲端計算趨勢學程」。</a:t>
            </a:r>
            <a:endParaRPr lang="en-US" altLang="zh-TW" smtClean="0"/>
          </a:p>
          <a:p>
            <a:pPr lvl="1"/>
            <a:r>
              <a:rPr lang="en-US" altLang="zh-TW" smtClean="0"/>
              <a:t>Apple</a:t>
            </a:r>
            <a:r>
              <a:rPr lang="zh-TW" altLang="en-US" smtClean="0"/>
              <a:t>推出觸控式平板電腦</a:t>
            </a:r>
            <a:r>
              <a:rPr lang="en-US" altLang="zh-TW" smtClean="0"/>
              <a:t>iPad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79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2011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超輕薄筆電</a:t>
            </a:r>
            <a:r>
              <a:rPr lang="en-US" altLang="zh-TW" smtClean="0"/>
              <a:t>(Ultrabook)</a:t>
            </a:r>
            <a:r>
              <a:rPr lang="zh-TW" altLang="en-US" smtClean="0"/>
              <a:t>問世，其特色為體積較薄、重量較輕，且擁有較佳的電池續航力。</a:t>
            </a:r>
            <a:endParaRPr lang="en-US" altLang="zh-TW" smtClean="0"/>
          </a:p>
          <a:p>
            <a:pPr lvl="1"/>
            <a:r>
              <a:rPr lang="en-US" altLang="zh-TW" smtClean="0"/>
              <a:t>Apple</a:t>
            </a:r>
            <a:r>
              <a:rPr lang="zh-TW" altLang="en-US" smtClean="0"/>
              <a:t>推出平板電腦</a:t>
            </a:r>
            <a:r>
              <a:rPr lang="en-US" altLang="zh-TW" smtClean="0"/>
              <a:t>iPad 2</a:t>
            </a:r>
            <a:r>
              <a:rPr lang="zh-TW" altLang="en-US" smtClean="0"/>
              <a:t>及</a:t>
            </a:r>
            <a:r>
              <a:rPr lang="en-US" altLang="zh-TW" smtClean="0"/>
              <a:t>MacBook Air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9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2012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馬克．祖克柏</a:t>
            </a:r>
            <a:r>
              <a:rPr lang="en-US" altLang="zh-TW" smtClean="0"/>
              <a:t>(Mark Zuckerberg)</a:t>
            </a:r>
            <a:r>
              <a:rPr lang="zh-TW" altLang="en-US" smtClean="0"/>
              <a:t>創辦的臉書</a:t>
            </a:r>
            <a:r>
              <a:rPr lang="en-US" altLang="zh-TW" smtClean="0"/>
              <a:t>(Facebook)</a:t>
            </a:r>
            <a:r>
              <a:rPr lang="zh-TW" altLang="en-US" smtClean="0"/>
              <a:t>自</a:t>
            </a:r>
            <a:r>
              <a:rPr lang="en-US" altLang="zh-TW" smtClean="0"/>
              <a:t>2004</a:t>
            </a:r>
            <a:r>
              <a:rPr lang="zh-TW" altLang="en-US" smtClean="0"/>
              <a:t>年上線後，用戶直線上升。</a:t>
            </a:r>
            <a:endParaRPr lang="en-US" altLang="zh-TW" smtClean="0"/>
          </a:p>
          <a:p>
            <a:pPr lvl="1"/>
            <a:r>
              <a:rPr lang="en-US" altLang="zh-TW" smtClean="0"/>
              <a:t>Apple</a:t>
            </a:r>
            <a:r>
              <a:rPr lang="zh-TW" altLang="en-US" smtClean="0"/>
              <a:t>推出平板電腦</a:t>
            </a:r>
            <a:r>
              <a:rPr lang="en-US" altLang="zh-TW" smtClean="0"/>
              <a:t>The new iPad</a:t>
            </a:r>
            <a:r>
              <a:rPr lang="zh-TW" altLang="en-US" smtClean="0"/>
              <a:t>。</a:t>
            </a:r>
            <a:endParaRPr lang="en-US" altLang="zh-TW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2013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除了觸控、聲控外，最新流行的手機功能是可讓使用者以眼睛或頭部操控的介面。</a:t>
            </a:r>
          </a:p>
          <a:p>
            <a:pPr lvl="1"/>
            <a:r>
              <a:rPr lang="zh-TW" altLang="en-US" smtClean="0"/>
              <a:t>宏達電推出</a:t>
            </a:r>
            <a:r>
              <a:rPr lang="en-US" altLang="zh-TW" smtClean="0"/>
              <a:t>The new hTC One</a:t>
            </a:r>
            <a:r>
              <a:rPr lang="zh-TW" altLang="en-US" smtClean="0"/>
              <a:t>，從絕地反攻手機市場。宏碁面臨轉型危機，創辦人施振榮重回戰場，接任宏碁董座及全球總裁。</a:t>
            </a:r>
          </a:p>
          <a:p>
            <a:pPr lvl="1"/>
            <a:r>
              <a:rPr lang="zh-TW" altLang="en-US" smtClean="0"/>
              <a:t>穿戴式行動裝置及</a:t>
            </a:r>
            <a:r>
              <a:rPr lang="en-US" altLang="zh-TW" smtClean="0"/>
              <a:t>3D</a:t>
            </a:r>
            <a:r>
              <a:rPr lang="zh-TW" altLang="en-US" smtClean="0"/>
              <a:t>印表機日益普及。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174" y="644774"/>
            <a:ext cx="1318826" cy="131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5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2014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臉書以</a:t>
            </a:r>
            <a:r>
              <a:rPr lang="en-US" altLang="zh-TW" smtClean="0"/>
              <a:t>190</a:t>
            </a:r>
            <a:r>
              <a:rPr lang="zh-TW" altLang="en-US" smtClean="0"/>
              <a:t>億美元收購即時通訊軟體</a:t>
            </a:r>
            <a:r>
              <a:rPr lang="en-US" altLang="zh-TW" smtClean="0"/>
              <a:t>WhatsApp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iPhone 6</a:t>
            </a:r>
            <a:r>
              <a:rPr lang="zh-TW" altLang="en-US" smtClean="0"/>
              <a:t>系列首波銷售寫下蘋果的最高紀錄。</a:t>
            </a:r>
            <a:endParaRPr lang="en-US" altLang="zh-TW" smtClean="0"/>
          </a:p>
          <a:p>
            <a:pPr lvl="1"/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511660" y="3827756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24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2015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智慧手錶</a:t>
            </a:r>
            <a:r>
              <a:rPr lang="en-US" altLang="zh-TW" smtClean="0"/>
              <a:t>Apple Watch</a:t>
            </a:r>
            <a:r>
              <a:rPr lang="zh-TW" altLang="en-US" smtClean="0"/>
              <a:t>的發售與搶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購熱潮，使穿戴式裝置的戰火一觸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zh-TW" altLang="en-US" smtClean="0"/>
              <a:t>即發。</a:t>
            </a:r>
          </a:p>
          <a:p>
            <a:pPr lvl="1"/>
            <a:r>
              <a:rPr lang="zh-TW" altLang="en-US" smtClean="0"/>
              <a:t>創立於</a:t>
            </a:r>
            <a:r>
              <a:rPr lang="en-US" altLang="zh-TW" smtClean="0"/>
              <a:t>1939</a:t>
            </a:r>
            <a:r>
              <a:rPr lang="zh-TW" altLang="en-US" smtClean="0"/>
              <a:t>年的</a:t>
            </a:r>
            <a:r>
              <a:rPr lang="en-US" altLang="zh-TW" smtClean="0"/>
              <a:t>HP</a:t>
            </a:r>
            <a:r>
              <a:rPr lang="zh-TW" altLang="en-US" smtClean="0"/>
              <a:t>（</a:t>
            </a:r>
            <a:r>
              <a:rPr lang="en-US" altLang="zh-TW" smtClean="0"/>
              <a:t>Hewlett-Packard</a:t>
            </a:r>
            <a:r>
              <a:rPr lang="zh-TW" altLang="en-US" smtClean="0"/>
              <a:t>）分割成兩家公司：</a:t>
            </a:r>
            <a:r>
              <a:rPr lang="en-US" altLang="zh-TW" smtClean="0"/>
              <a:t>HP Inc.</a:t>
            </a:r>
            <a:r>
              <a:rPr lang="zh-TW" altLang="en-US" smtClean="0"/>
              <a:t>和</a:t>
            </a:r>
            <a:r>
              <a:rPr lang="en-US" altLang="zh-TW" smtClean="0"/>
              <a:t>Hewlett Packard Enterprise</a:t>
            </a:r>
            <a:r>
              <a:rPr lang="zh-TW" altLang="en-US" smtClean="0"/>
              <a:t>。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85" y="1221600"/>
            <a:ext cx="1446147" cy="1715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40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2016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zh-TW" smtClean="0"/>
              <a:t>電腦圍棋軟體</a:t>
            </a:r>
            <a:r>
              <a:rPr lang="en-US" altLang="zh-TW" smtClean="0"/>
              <a:t>AlphaGo</a:t>
            </a:r>
            <a:r>
              <a:rPr lang="zh-TW" altLang="zh-TW" smtClean="0"/>
              <a:t>以四勝一負戰績擊敗韓國李世乭九段，人工智慧的神速進展舉世矚目。</a:t>
            </a:r>
          </a:p>
          <a:p>
            <a:pPr lvl="1"/>
            <a:r>
              <a:rPr lang="en-US" altLang="zh-TW" smtClean="0"/>
              <a:t> </a:t>
            </a:r>
            <a:r>
              <a:rPr lang="zh-TW" altLang="zh-TW" smtClean="0"/>
              <a:t>任天堂公司推出擴增實境遊戲《精靈寶可夢</a:t>
            </a:r>
            <a:r>
              <a:rPr lang="en-US" altLang="zh-TW" smtClean="0"/>
              <a:t>GO</a:t>
            </a:r>
            <a:r>
              <a:rPr lang="zh-TW" altLang="zh-TW" smtClean="0"/>
              <a:t>》，地不分東西南北，人不分男女老少，玩家紛紛走到戶外捕捉神奇寶貝，一時蔚為奇景。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733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美國電信龍頭 </a:t>
            </a:r>
            <a:r>
              <a:rPr lang="en-US" altLang="zh-TW" dirty="0" smtClean="0"/>
              <a:t>Verizon </a:t>
            </a:r>
            <a:r>
              <a:rPr lang="zh-TW" altLang="en-US" dirty="0" smtClean="0"/>
              <a:t>以 </a:t>
            </a:r>
            <a:r>
              <a:rPr lang="en-US" altLang="zh-TW" dirty="0" smtClean="0"/>
              <a:t>44.8</a:t>
            </a:r>
            <a:r>
              <a:rPr lang="zh-TW" altLang="en-US" dirty="0" smtClean="0"/>
              <a:t>億美金買下</a:t>
            </a:r>
            <a:r>
              <a:rPr lang="en-US" altLang="zh-TW" dirty="0" smtClean="0"/>
              <a:t>Yahoo!</a:t>
            </a:r>
            <a:r>
              <a:rPr lang="zh-TW" altLang="en-US" dirty="0" smtClean="0"/>
              <a:t>，將</a:t>
            </a:r>
            <a:r>
              <a:rPr lang="en-US" altLang="zh-TW" dirty="0" smtClean="0"/>
              <a:t>Yahoo!</a:t>
            </a:r>
            <a:r>
              <a:rPr lang="zh-TW" altLang="en-US" dirty="0" smtClean="0"/>
              <a:t>和兩年前收購的美國線上公司（</a:t>
            </a:r>
            <a:r>
              <a:rPr lang="en-US" altLang="zh-TW" dirty="0" smtClean="0"/>
              <a:t>AOL</a:t>
            </a:r>
            <a:r>
              <a:rPr lang="zh-TW" altLang="en-US" dirty="0" smtClean="0"/>
              <a:t>）整併為</a:t>
            </a:r>
            <a:r>
              <a:rPr lang="en-US" altLang="zh-TW" dirty="0" smtClean="0"/>
              <a:t>Oath</a:t>
            </a:r>
            <a:r>
              <a:rPr lang="zh-TW" altLang="en-US" dirty="0" smtClean="0"/>
              <a:t>公司，網路通訊市場重新洗牌。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5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1912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無線電廣播工程師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(the </a:t>
            </a:r>
            <a:r>
              <a:rPr lang="en-US" altLang="zh-TW" dirty="0"/>
              <a:t>Institute of Radio </a:t>
            </a:r>
            <a:r>
              <a:rPr lang="en-US" altLang="zh-TW" dirty="0" smtClean="0"/>
              <a:t>Engineers)</a:t>
            </a:r>
            <a:r>
              <a:rPr lang="zh-TW" altLang="en-US" dirty="0" smtClean="0"/>
              <a:t>成立，於</a:t>
            </a:r>
            <a:r>
              <a:rPr lang="zh-TW" altLang="en-US" dirty="0"/>
              <a:t>西元</a:t>
            </a:r>
            <a:r>
              <a:rPr lang="en-US" altLang="zh-TW" dirty="0"/>
              <a:t>1963</a:t>
            </a:r>
            <a:r>
              <a:rPr lang="zh-TW" altLang="en-US" dirty="0"/>
              <a:t>年和美國電機工程師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(the </a:t>
            </a:r>
            <a:r>
              <a:rPr lang="en-US" altLang="zh-TW" dirty="0"/>
              <a:t>American Institute of Electrical </a:t>
            </a:r>
            <a:r>
              <a:rPr lang="en-US" altLang="zh-TW" dirty="0" smtClean="0"/>
              <a:t>Engineers)</a:t>
            </a:r>
            <a:r>
              <a:rPr lang="zh-TW" altLang="en-US" dirty="0" smtClean="0"/>
              <a:t>合併，成為</a:t>
            </a:r>
            <a:r>
              <a:rPr lang="zh-TW" altLang="en-US" dirty="0"/>
              <a:t>聲譽卓著的國際</a:t>
            </a:r>
            <a:r>
              <a:rPr lang="zh-TW" altLang="en-US" dirty="0" smtClean="0"/>
              <a:t>電機</a:t>
            </a:r>
            <a:r>
              <a:rPr lang="zh-TW" altLang="en-US" dirty="0"/>
              <a:t>電子工程師</a:t>
            </a:r>
            <a:r>
              <a:rPr lang="zh-TW" altLang="en-US" dirty="0" smtClean="0"/>
              <a:t>學會</a:t>
            </a:r>
            <a:r>
              <a:rPr lang="en-US" altLang="zh-TW" dirty="0" smtClean="0"/>
              <a:t>(</a:t>
            </a:r>
            <a:r>
              <a:rPr lang="zh-TW" altLang="en-US" dirty="0" smtClean="0"/>
              <a:t>簡稱</a:t>
            </a:r>
            <a:r>
              <a:rPr lang="zh-TW" altLang="en-US" dirty="0"/>
              <a:t>為</a:t>
            </a:r>
            <a:r>
              <a:rPr lang="en-US" altLang="zh-TW" dirty="0" smtClean="0"/>
              <a:t>IEEE)</a:t>
            </a:r>
            <a:r>
              <a:rPr lang="zh-TW" altLang="en-US" dirty="0" smtClean="0"/>
              <a:t>。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75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資料科學（</a:t>
            </a:r>
            <a:r>
              <a:rPr lang="en-US" altLang="zh-TW" dirty="0" smtClean="0"/>
              <a:t>Data Science</a:t>
            </a:r>
            <a:r>
              <a:rPr lang="zh-TW" altLang="zh-TW" dirty="0" smtClean="0"/>
              <a:t>）、金融科技（</a:t>
            </a:r>
            <a:r>
              <a:rPr lang="en-US" altLang="zh-TW" dirty="0" smtClean="0"/>
              <a:t>Financial Technology</a:t>
            </a:r>
            <a:r>
              <a:rPr lang="zh-TW" altLang="zh-TW" dirty="0" smtClean="0"/>
              <a:t>，簡稱</a:t>
            </a:r>
            <a:r>
              <a:rPr lang="en-US" altLang="zh-TW" dirty="0" err="1" smtClean="0"/>
              <a:t>FinTech</a:t>
            </a:r>
            <a:r>
              <a:rPr lang="zh-TW" altLang="zh-TW" dirty="0" smtClean="0"/>
              <a:t>）、深度學習（</a:t>
            </a:r>
            <a:r>
              <a:rPr lang="en-US" altLang="zh-TW" dirty="0" smtClean="0"/>
              <a:t>Deep Learning</a:t>
            </a:r>
            <a:r>
              <a:rPr lang="zh-TW" altLang="zh-TW" dirty="0" smtClean="0"/>
              <a:t>）、擴增實境（</a:t>
            </a:r>
            <a:r>
              <a:rPr lang="en-US" altLang="zh-TW" dirty="0" smtClean="0"/>
              <a:t>Augmented Reality</a:t>
            </a:r>
            <a:r>
              <a:rPr lang="zh-TW" altLang="zh-TW" dirty="0" smtClean="0"/>
              <a:t>，簡稱</a:t>
            </a:r>
            <a:r>
              <a:rPr lang="en-US" altLang="zh-TW" dirty="0" smtClean="0"/>
              <a:t>AR</a:t>
            </a:r>
            <a:r>
              <a:rPr lang="zh-TW" altLang="zh-TW" dirty="0" smtClean="0"/>
              <a:t>）、物聯網（</a:t>
            </a:r>
            <a:r>
              <a:rPr lang="en-US" altLang="zh-TW" dirty="0" smtClean="0"/>
              <a:t>Internet of Things</a:t>
            </a:r>
            <a:r>
              <a:rPr lang="zh-TW" altLang="zh-TW" dirty="0" smtClean="0"/>
              <a:t>，簡稱</a:t>
            </a:r>
            <a:r>
              <a:rPr lang="en-US" altLang="zh-TW" dirty="0" err="1" smtClean="0"/>
              <a:t>IoT</a:t>
            </a:r>
            <a:r>
              <a:rPr lang="zh-TW" altLang="zh-TW" dirty="0" smtClean="0"/>
              <a:t>）等資訊相關領域持續發燒。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68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zh-TW" altLang="en-US" smtClean="0"/>
              <a:t>西元</a:t>
            </a:r>
            <a:r>
              <a:rPr lang="en-US" altLang="zh-TW" smtClean="0"/>
              <a:t>2017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AlphaGo Zero</a:t>
            </a:r>
            <a:r>
              <a:rPr lang="zh-TW" altLang="en-US" smtClean="0"/>
              <a:t>藉由強化學習模式累積功力，僅三天棋力即超越</a:t>
            </a:r>
            <a:r>
              <a:rPr lang="en-US" altLang="zh-TW" smtClean="0"/>
              <a:t>2016</a:t>
            </a:r>
            <a:r>
              <a:rPr lang="zh-TW" altLang="en-US" smtClean="0"/>
              <a:t>年打敗李世乭的</a:t>
            </a:r>
            <a:r>
              <a:rPr lang="en-US" altLang="zh-TW" smtClean="0"/>
              <a:t>AlphaGo</a:t>
            </a:r>
            <a:r>
              <a:rPr lang="zh-TW" altLang="en-US" smtClean="0"/>
              <a:t>，廿一天超越打敗柯潔的</a:t>
            </a:r>
            <a:r>
              <a:rPr lang="en-US" altLang="zh-TW" smtClean="0"/>
              <a:t>AlphaGo Master</a:t>
            </a:r>
            <a:r>
              <a:rPr lang="zh-TW" altLang="en-US" smtClean="0"/>
              <a:t>。</a:t>
            </a:r>
          </a:p>
          <a:p>
            <a:pPr lvl="1"/>
            <a:r>
              <a:rPr lang="zh-TW" altLang="en-US" smtClean="0"/>
              <a:t>亞馬遜創辦人貝佐斯（</a:t>
            </a:r>
            <a:r>
              <a:rPr lang="en-US" altLang="zh-TW" smtClean="0"/>
              <a:t>Jeff Bezos</a:t>
            </a:r>
            <a:r>
              <a:rPr lang="zh-TW" altLang="en-US" smtClean="0"/>
              <a:t>）</a:t>
            </a:r>
            <a:r>
              <a:rPr lang="en-US" altLang="zh-TW" smtClean="0"/>
              <a:t>10</a:t>
            </a:r>
            <a:r>
              <a:rPr lang="zh-TW" altLang="en-US" smtClean="0"/>
              <a:t>月時身價</a:t>
            </a:r>
            <a:r>
              <a:rPr lang="en-US" altLang="zh-TW" smtClean="0"/>
              <a:t>938</a:t>
            </a:r>
            <a:r>
              <a:rPr lang="zh-TW" altLang="en-US" smtClean="0"/>
              <a:t>億美元，成為最新世界首富。</a:t>
            </a:r>
          </a:p>
          <a:p>
            <a:pPr lvl="1"/>
            <a:r>
              <a:rPr lang="zh-TW" altLang="en-US" smtClean="0"/>
              <a:t>繼</a:t>
            </a:r>
            <a:r>
              <a:rPr lang="en-US" altLang="zh-TW" smtClean="0"/>
              <a:t>Google</a:t>
            </a:r>
            <a:r>
              <a:rPr lang="zh-TW" altLang="en-US" smtClean="0"/>
              <a:t>之後， </a:t>
            </a:r>
            <a:r>
              <a:rPr lang="en-US" altLang="zh-TW" smtClean="0"/>
              <a:t>Facebook</a:t>
            </a:r>
            <a:r>
              <a:rPr lang="zh-TW" altLang="en-US" smtClean="0"/>
              <a:t>的</a:t>
            </a:r>
            <a:r>
              <a:rPr lang="en-US" altLang="zh-TW" smtClean="0"/>
              <a:t>2017</a:t>
            </a:r>
            <a:r>
              <a:rPr lang="zh-TW" altLang="en-US" smtClean="0"/>
              <a:t>年第三季廣告營收，也首度超越了所有的傳統媒體公司。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zh-TW" altLang="en-US" smtClean="0"/>
              <a:t>西元</a:t>
            </a:r>
            <a:r>
              <a:rPr lang="en-US" altLang="zh-TW" smtClean="0"/>
              <a:t>2018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電動汽車（</a:t>
            </a:r>
            <a:r>
              <a:rPr lang="en-US" altLang="zh-TW" smtClean="0"/>
              <a:t>Electric Vehicle</a:t>
            </a:r>
            <a:r>
              <a:rPr lang="zh-TW" altLang="en-US" smtClean="0"/>
              <a:t>）及自動駕駛汽車（</a:t>
            </a:r>
            <a:r>
              <a:rPr lang="en-US" altLang="zh-TW" smtClean="0"/>
              <a:t>Autonomous Car</a:t>
            </a:r>
            <a:r>
              <a:rPr lang="zh-TW" altLang="en-US" smtClean="0"/>
              <a:t>）技術更臻成熟，人類交通工具的革新將一日千里。</a:t>
            </a:r>
            <a:endParaRPr lang="en-US" altLang="zh-TW" smtClean="0"/>
          </a:p>
          <a:p>
            <a:pPr lvl="1"/>
            <a:r>
              <a:rPr lang="en-US" altLang="zh-TW" smtClean="0"/>
              <a:t>Apple</a:t>
            </a:r>
            <a:r>
              <a:rPr lang="zh-TW" altLang="en-US" smtClean="0"/>
              <a:t>成為美國第一家超過一兆美元市值的公司。</a:t>
            </a:r>
            <a:endParaRPr lang="en-US" altLang="zh-TW" smtClean="0"/>
          </a:p>
          <a:p>
            <a:pPr lvl="1"/>
            <a:r>
              <a:rPr lang="en-US" altLang="zh-TW" smtClean="0"/>
              <a:t>Amazon</a:t>
            </a:r>
            <a:r>
              <a:rPr lang="zh-TW" altLang="en-US" smtClean="0"/>
              <a:t>併購</a:t>
            </a:r>
            <a:r>
              <a:rPr lang="en-US" altLang="zh-TW" smtClean="0"/>
              <a:t>Whole Foods</a:t>
            </a:r>
            <a:r>
              <a:rPr lang="zh-TW" altLang="en-US" smtClean="0"/>
              <a:t>超市後，在一年內推出無人結帳的零售店</a:t>
            </a:r>
            <a:r>
              <a:rPr lang="en-US" altLang="zh-TW" smtClean="0"/>
              <a:t>Amazon Go</a:t>
            </a:r>
            <a:r>
              <a:rPr lang="zh-TW" altLang="en-US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6806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2018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IBM</a:t>
            </a:r>
            <a:r>
              <a:rPr lang="zh-TW" altLang="en-US" smtClean="0"/>
              <a:t>以三百四十億美元買下開放原始碼巨擘</a:t>
            </a:r>
            <a:r>
              <a:rPr lang="en-US" altLang="zh-TW" smtClean="0"/>
              <a:t>Red Hat</a:t>
            </a:r>
            <a:r>
              <a:rPr lang="zh-TW" altLang="en-US" smtClean="0"/>
              <a:t>。</a:t>
            </a:r>
            <a:endParaRPr lang="en-US" altLang="zh-TW" smtClean="0"/>
          </a:p>
          <a:p>
            <a:pPr lvl="1"/>
            <a:r>
              <a:rPr lang="zh-TW" altLang="en-US" smtClean="0"/>
              <a:t>微軟以七十五億美元買下全球最大的開放原始碼平台</a:t>
            </a:r>
            <a:r>
              <a:rPr lang="en-US" altLang="zh-TW" smtClean="0"/>
              <a:t>GitHub</a:t>
            </a:r>
            <a:r>
              <a:rPr lang="zh-TW" altLang="en-US" smtClean="0"/>
              <a:t>。</a:t>
            </a:r>
          </a:p>
          <a:p>
            <a:pPr lvl="1"/>
            <a:r>
              <a:rPr lang="en-US" altLang="zh-TW" smtClean="0"/>
              <a:t>Facebook</a:t>
            </a:r>
            <a:r>
              <a:rPr lang="zh-TW" altLang="en-US" smtClean="0"/>
              <a:t>爆發數千萬筆個資外洩。</a:t>
            </a:r>
            <a:endParaRPr lang="en-US" altLang="zh-TW" smtClean="0"/>
          </a:p>
          <a:p>
            <a:pPr lvl="1"/>
            <a:r>
              <a:rPr lang="zh-TW" altLang="en-US" smtClean="0"/>
              <a:t>台積電因電腦病毒感染而發生機台停擺事件，一夕之間就損失了數十億元。</a:t>
            </a:r>
            <a:endParaRPr lang="en-US" altLang="zh-TW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3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中美貿易大戰，全球半導體產業鏈受到嚴峻挑戰。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華為的</a:t>
            </a:r>
            <a:r>
              <a:rPr lang="en-US" altLang="zh-TW" dirty="0" smtClean="0"/>
              <a:t>5G</a:t>
            </a:r>
            <a:r>
              <a:rPr lang="zh-TW" altLang="en-US" dirty="0" smtClean="0"/>
              <a:t>部署受到抵制。</a:t>
            </a:r>
          </a:p>
          <a:p>
            <a:pPr lvl="1"/>
            <a:r>
              <a:rPr lang="zh-TW" altLang="en-US" dirty="0" smtClean="0"/>
              <a:t>深度學習技術革命之父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Geoffrey Hinton</a:t>
            </a:r>
            <a:r>
              <a:rPr lang="zh-TW" altLang="en-US" dirty="0" smtClean="0"/>
              <a:t>和</a:t>
            </a:r>
            <a:r>
              <a:rPr lang="en-US" altLang="zh-TW" dirty="0" smtClean="0"/>
              <a:t>Yann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LeCun</a:t>
            </a:r>
            <a:r>
              <a:rPr lang="zh-TW" altLang="en-US" dirty="0" smtClean="0"/>
              <a:t>獲頒具「資訊科學諾貝爾獎」美譽的「杜林獎」 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545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發放</a:t>
            </a:r>
            <a:r>
              <a:rPr lang="en-US" altLang="zh-TW" dirty="0" smtClean="0"/>
              <a:t>5G</a:t>
            </a:r>
            <a:r>
              <a:rPr lang="zh-TW" altLang="en-US" dirty="0" smtClean="0"/>
              <a:t>執照。</a:t>
            </a:r>
          </a:p>
          <a:p>
            <a:pPr lvl="1"/>
            <a:r>
              <a:rPr lang="zh-TW" altLang="en-US" dirty="0" smtClean="0"/>
              <a:t>全球最大專業積體電路製造服務公司台積電市值突破八兆台幣，打敗三星，成為亞洲市值最高的公司。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34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2020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嚴重特殊傳染性肺炎（</a:t>
            </a:r>
            <a:r>
              <a:rPr lang="en-US" altLang="zh-TW" smtClean="0"/>
              <a:t>COVID-19</a:t>
            </a:r>
            <a:r>
              <a:rPr lang="zh-TW" altLang="en-US" smtClean="0"/>
              <a:t>）大爆發。</a:t>
            </a:r>
            <a:endParaRPr lang="en-US" altLang="zh-TW" smtClean="0"/>
          </a:p>
          <a:p>
            <a:pPr lvl="1"/>
            <a:r>
              <a:rPr lang="zh-TW" altLang="en-US" smtClean="0"/>
              <a:t>遠距學習及工作成為疫情期間的重要模式。</a:t>
            </a:r>
          </a:p>
          <a:p>
            <a:pPr lvl="1"/>
            <a:r>
              <a:rPr lang="zh-TW" altLang="en-US" smtClean="0"/>
              <a:t>特斯拉（</a:t>
            </a:r>
            <a:r>
              <a:rPr lang="en-US" altLang="zh-TW" smtClean="0"/>
              <a:t>Tesla</a:t>
            </a:r>
            <a:r>
              <a:rPr lang="zh-TW" altLang="en-US" smtClean="0"/>
              <a:t>）帶動新一波的電動車及自動駕駛革命浪潮。</a:t>
            </a:r>
            <a:endParaRPr lang="en-US" altLang="zh-TW" smtClean="0"/>
          </a:p>
          <a:p>
            <a:pPr lvl="1"/>
            <a:r>
              <a:rPr lang="en-US" altLang="zh-TW" smtClean="0"/>
              <a:t>COVID-19</a:t>
            </a:r>
            <a:r>
              <a:rPr lang="zh-TW" altLang="en-US" smtClean="0"/>
              <a:t>疫苗問世。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42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第四代電腦：超大型積體電路時期</a:t>
            </a:r>
            <a:br>
              <a:rPr lang="zh-TW" altLang="en-US" dirty="0" smtClean="0"/>
            </a:br>
            <a:r>
              <a:rPr lang="en-US" altLang="zh-TW" dirty="0" smtClean="0"/>
              <a:t>(1971~</a:t>
            </a:r>
            <a:r>
              <a:rPr lang="zh-TW" altLang="en-US" dirty="0" smtClean="0"/>
              <a:t>迄今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車用晶片嚴重缺貨。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疫情升級，史上第一次全面改採線上教學。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IonQ</a:t>
            </a:r>
            <a:r>
              <a:rPr lang="zh-TW" altLang="en-US" dirty="0" smtClean="0"/>
              <a:t>成為首家公開發行的量子電腦公司。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無人機的性能愈來愈優異，價格愈來愈親民。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736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臉書改名</a:t>
            </a:r>
            <a:r>
              <a:rPr lang="en-US" altLang="zh-TW" dirty="0" smtClean="0"/>
              <a:t>Meta</a:t>
            </a:r>
            <a:r>
              <a:rPr lang="zh-TW" altLang="en-US" dirty="0" smtClean="0"/>
              <a:t>，宣示</a:t>
            </a:r>
            <a:r>
              <a:rPr lang="en-US" altLang="zh-TW" dirty="0" err="1" smtClean="0"/>
              <a:t>Metaverse</a:t>
            </a:r>
            <a:r>
              <a:rPr lang="zh-TW" altLang="en-US" dirty="0" smtClean="0"/>
              <a:t>的願景。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NFT</a:t>
            </a:r>
            <a:r>
              <a:rPr lang="zh-TW" altLang="en-US" dirty="0" smtClean="0"/>
              <a:t>（</a:t>
            </a:r>
            <a:r>
              <a:rPr lang="en-US" altLang="zh-TW" dirty="0" smtClean="0"/>
              <a:t>Non-Fungible Token</a:t>
            </a:r>
            <a:r>
              <a:rPr lang="zh-TW" altLang="en-US" dirty="0" smtClean="0"/>
              <a:t>，非同質化代幣）是一種區塊鏈帳本的資料單位，它的獨一無二及可回溯性，使其成為數位收藏的流行選項。 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36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 smtClean="0">
                <a:solidFill>
                  <a:srgbClr val="C00000"/>
                </a:solidFill>
              </a:rPr>
              <a:t>Metaverse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zh-TW" altLang="en-US" dirty="0" smtClean="0">
                <a:solidFill>
                  <a:srgbClr val="C00000"/>
                </a:solidFill>
              </a:rPr>
              <a:t>的超越實境體驗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zh-TW" altLang="en-US" dirty="0" smtClean="0"/>
              <a:t>電影</a:t>
            </a:r>
            <a:r>
              <a:rPr lang="en-US" altLang="zh-TW" dirty="0" smtClean="0"/>
              <a:t>《</a:t>
            </a:r>
            <a:r>
              <a:rPr lang="zh-TW" altLang="en-US" dirty="0" smtClean="0"/>
              <a:t>阿凡達</a:t>
            </a:r>
            <a:r>
              <a:rPr lang="en-US" altLang="zh-TW" dirty="0" smtClean="0"/>
              <a:t>》</a:t>
            </a:r>
            <a:r>
              <a:rPr lang="zh-TW" altLang="en-US" dirty="0" smtClean="0"/>
              <a:t>，卡麥隆運用真人動作捕捉技術，將演員的臉部表情和身體動作投射到數位分身，仿真呈現二一五四年潘朵拉星球上的阿凡達和納美人。</a:t>
            </a:r>
            <a:endParaRPr lang="en-US" altLang="zh-TW" dirty="0" smtClean="0"/>
          </a:p>
          <a:p>
            <a:r>
              <a:rPr lang="zh-TW" altLang="en-US" dirty="0" smtClean="0"/>
              <a:t>立體電影</a:t>
            </a:r>
            <a:r>
              <a:rPr lang="zh-TW" altLang="en-US" dirty="0" smtClean="0"/>
              <a:t>發展至今已逾百年，藉由不同角度同步取景，使觀眾視覺上產生了身歷其境的立體深度。</a:t>
            </a:r>
          </a:p>
          <a:p>
            <a:r>
              <a:rPr lang="zh-TW" altLang="en-US" dirty="0" smtClean="0"/>
              <a:t>　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236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西元</a:t>
            </a:r>
            <a:r>
              <a:rPr lang="en-US" altLang="zh-TW" dirty="0"/>
              <a:t>1937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>
                <a:solidFill>
                  <a:srgbClr val="C00000"/>
                </a:solidFill>
              </a:rPr>
              <a:t>亞蘭杜</a:t>
            </a:r>
            <a:r>
              <a:rPr lang="zh-TW" altLang="en-US" dirty="0" smtClean="0">
                <a:solidFill>
                  <a:srgbClr val="C00000"/>
                </a:solidFill>
              </a:rPr>
              <a:t>林</a:t>
            </a:r>
            <a:r>
              <a:rPr lang="en-US" altLang="zh-TW" dirty="0" smtClean="0"/>
              <a:t>(Alan Turing)</a:t>
            </a:r>
            <a:r>
              <a:rPr lang="zh-TW" altLang="en-US" dirty="0" smtClean="0"/>
              <a:t>提出</a:t>
            </a:r>
            <a:r>
              <a:rPr lang="zh-TW" altLang="en-US" dirty="0" smtClean="0">
                <a:solidFill>
                  <a:srgbClr val="C00000"/>
                </a:solidFill>
              </a:rPr>
              <a:t>杜</a:t>
            </a:r>
            <a:r>
              <a:rPr lang="zh-TW" altLang="en-US" dirty="0">
                <a:solidFill>
                  <a:srgbClr val="C00000"/>
                </a:solidFill>
              </a:rPr>
              <a:t>林</a:t>
            </a:r>
            <a:r>
              <a:rPr lang="zh-TW" altLang="en-US" dirty="0" smtClean="0">
                <a:solidFill>
                  <a:srgbClr val="C00000"/>
                </a:solidFill>
              </a:rPr>
              <a:t>機</a:t>
            </a:r>
            <a:r>
              <a:rPr lang="en-US" altLang="zh-TW" dirty="0" smtClean="0"/>
              <a:t>(Turing Machine)</a:t>
            </a:r>
            <a:r>
              <a:rPr lang="zh-TW" altLang="en-US" dirty="0" smtClean="0"/>
              <a:t>的</a:t>
            </a:r>
            <a:r>
              <a:rPr lang="zh-TW" altLang="en-US" dirty="0"/>
              <a:t>概念</a:t>
            </a:r>
            <a:r>
              <a:rPr lang="zh-TW" altLang="en-US" dirty="0" smtClean="0"/>
              <a:t>，證明某些</a:t>
            </a:r>
            <a:r>
              <a:rPr lang="zh-TW" altLang="en-US" dirty="0"/>
              <a:t>命題的不可</a:t>
            </a:r>
            <a:r>
              <a:rPr lang="zh-TW" altLang="en-US" dirty="0" smtClean="0"/>
              <a:t>決定性。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73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多媒體</a:t>
            </a:r>
            <a:r>
              <a:rPr lang="zh-TW" altLang="en-US" sz="2400" dirty="0"/>
              <a:t>技術突飛猛進，從數位存在到現實存在的軸線來看，包括虛擬實境、擴增虛擬、擴增實境、混合實境及延展實境等領域的軟硬體日趨成熟，構築了</a:t>
            </a:r>
            <a:r>
              <a:rPr lang="en-US" altLang="zh-TW" sz="2400" dirty="0" err="1"/>
              <a:t>Metaverse</a:t>
            </a:r>
            <a:r>
              <a:rPr lang="zh-TW" altLang="en-US" sz="2400" dirty="0"/>
              <a:t>（元宇宙）的新世界，各路拓荒人馬正前仆後繼中，就連臉書都改名為</a:t>
            </a:r>
            <a:r>
              <a:rPr lang="en-US" altLang="zh-TW" sz="2400" dirty="0"/>
              <a:t>Meta</a:t>
            </a:r>
            <a:r>
              <a:rPr lang="zh-TW" altLang="en-US" sz="2400" dirty="0"/>
              <a:t>。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3370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2022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zh-TW" altLang="en-US" smtClean="0"/>
              <a:t>微軟宣布以美金</a:t>
            </a:r>
            <a:r>
              <a:rPr lang="en-US" altLang="zh-TW" smtClean="0"/>
              <a:t>690</a:t>
            </a:r>
            <a:r>
              <a:rPr lang="zh-TW" altLang="en-US" smtClean="0"/>
              <a:t>億收購電玩巨頭「動視暴雪」（</a:t>
            </a:r>
            <a:r>
              <a:rPr lang="en-US" altLang="zh-TW" smtClean="0"/>
              <a:t>Activision Blizzards</a:t>
            </a:r>
            <a:r>
              <a:rPr lang="zh-TW" altLang="en-US" smtClean="0"/>
              <a:t>），將成為僅次於騰訊、</a:t>
            </a:r>
            <a:r>
              <a:rPr lang="en-US" altLang="zh-TW" smtClean="0"/>
              <a:t>Sony</a:t>
            </a:r>
            <a:r>
              <a:rPr lang="zh-TW" altLang="en-US" smtClean="0"/>
              <a:t>的第三大電玩公司。</a:t>
            </a:r>
            <a:endParaRPr lang="en-US" altLang="zh-TW" smtClean="0"/>
          </a:p>
          <a:p>
            <a:pPr lvl="1"/>
            <a:r>
              <a:rPr lang="zh-TW" altLang="en-US" smtClean="0"/>
              <a:t>全球交易量第二大的加密貨幣交易所</a:t>
            </a:r>
            <a:r>
              <a:rPr lang="en-US" altLang="zh-TW" smtClean="0"/>
              <a:t>FTX</a:t>
            </a:r>
            <a:r>
              <a:rPr lang="zh-TW" altLang="en-US" smtClean="0"/>
              <a:t>市值急轉直下，申請美國破產法第十一章的破產保護。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124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西元</a:t>
            </a:r>
            <a:r>
              <a:rPr lang="en-US" altLang="zh-TW" smtClean="0"/>
              <a:t>2022</a:t>
            </a:r>
            <a:r>
              <a:rPr lang="zh-TW" altLang="en-US" smtClean="0"/>
              <a:t>年</a:t>
            </a:r>
            <a:endParaRPr lang="en-US" altLang="zh-TW" smtClean="0"/>
          </a:p>
          <a:p>
            <a:pPr lvl="1"/>
            <a:r>
              <a:rPr lang="en-US" altLang="zh-TW" smtClean="0"/>
              <a:t>OpenAI</a:t>
            </a:r>
            <a:r>
              <a:rPr lang="zh-TW" altLang="en-US" smtClean="0"/>
              <a:t>推出聊天機器人</a:t>
            </a:r>
            <a:r>
              <a:rPr lang="en-US" altLang="zh-TW" smtClean="0"/>
              <a:t>ChatGPT</a:t>
            </a:r>
            <a:r>
              <a:rPr lang="zh-TW" altLang="en-US" smtClean="0"/>
              <a:t>，被紐約時報譽為最佳人工智慧聊天機器人。</a:t>
            </a:r>
            <a:endParaRPr lang="en-US" altLang="zh-TW" smtClean="0"/>
          </a:p>
          <a:p>
            <a:pPr lvl="1"/>
            <a:r>
              <a:rPr lang="zh-TW" altLang="en-US" smtClean="0"/>
              <a:t>台積電赴美設廠，前兩期的四奈米和三奈米製程總投資額達四百億美元。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45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陸海空軌跡 雲端全都錄</a:t>
            </a:r>
            <a:r>
              <a:rPr lang="zh-TW" altLang="en-US" dirty="0" smtClean="0"/>
              <a:t>　　</a:t>
            </a:r>
            <a:endParaRPr lang="en-US" altLang="zh-TW" dirty="0" smtClean="0"/>
          </a:p>
          <a:p>
            <a:r>
              <a:rPr lang="zh-TW" altLang="en-US" dirty="0" smtClean="0"/>
              <a:t>美國</a:t>
            </a:r>
            <a:r>
              <a:rPr lang="zh-TW" altLang="en-US" dirty="0" smtClean="0"/>
              <a:t>眾議院議長裴洛西訪臺。她所搭乘的專機從吉隆坡起飛後，為避開可能遭受軍事威脅的南海，繞道較遠航程的菲律賓海。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 smtClean="0"/>
              <a:t>七個小時的飛行期間，許多網友湧入知名航班追蹤網站</a:t>
            </a:r>
            <a:r>
              <a:rPr lang="en-US" altLang="zh-TW" dirty="0" smtClean="0"/>
              <a:t>Flightradar24</a:t>
            </a:r>
            <a:r>
              <a:rPr lang="zh-TW" altLang="en-US" dirty="0" smtClean="0"/>
              <a:t>，查詢呼號</a:t>
            </a:r>
            <a:r>
              <a:rPr lang="en-US" altLang="zh-TW" dirty="0" smtClean="0"/>
              <a:t>SPAR19</a:t>
            </a:r>
            <a:r>
              <a:rPr lang="zh-TW" altLang="en-US" dirty="0" smtClean="0"/>
              <a:t>專機的即時動態。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84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2023</a:t>
            </a:r>
            <a:r>
              <a:rPr lang="zh-TW" altLang="en-US" dirty="0" smtClean="0"/>
              <a:t>年</a:t>
            </a:r>
          </a:p>
          <a:p>
            <a:pPr lvl="1"/>
            <a:r>
              <a:rPr lang="zh-TW" altLang="en-US" dirty="0" smtClean="0"/>
              <a:t>一月十一日，美國聯邦航空總署因「飛航任務公告」（</a:t>
            </a:r>
            <a:r>
              <a:rPr lang="en-US" altLang="zh-TW" dirty="0" smtClean="0"/>
              <a:t>Notice to Air Missions</a:t>
            </a:r>
            <a:r>
              <a:rPr lang="zh-TW" altLang="en-US" dirty="0" smtClean="0"/>
              <a:t>，</a:t>
            </a:r>
            <a:r>
              <a:rPr lang="en-US" altLang="zh-TW" dirty="0" smtClean="0"/>
              <a:t>NOTAM</a:t>
            </a:r>
            <a:r>
              <a:rPr lang="zh-TW" altLang="en-US" dirty="0" smtClean="0"/>
              <a:t>）電腦系統失靈，勒令機場飛機當天全面停飛。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台北國際電腦展聚焦高效運算、智慧應用、次世代通訊、超越現實、創新與新創、綠能永續等主題。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7654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2023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微軟已於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</a:t>
            </a:r>
            <a:r>
              <a:rPr lang="en-US" altLang="zh-TW" dirty="0" smtClean="0"/>
              <a:t>14</a:t>
            </a:r>
            <a:r>
              <a:rPr lang="zh-TW" altLang="en-US" dirty="0" smtClean="0"/>
              <a:t>日永久停用</a:t>
            </a:r>
            <a:r>
              <a:rPr lang="en-US" altLang="zh-TW" dirty="0" smtClean="0"/>
              <a:t>IE</a:t>
            </a:r>
            <a:r>
              <a:rPr lang="zh-TW" altLang="en-US" dirty="0" smtClean="0"/>
              <a:t>。當舊用戶點選</a:t>
            </a:r>
            <a:r>
              <a:rPr lang="en-US" altLang="zh-TW" dirty="0" smtClean="0"/>
              <a:t>IE</a:t>
            </a:r>
            <a:r>
              <a:rPr lang="zh-TW" altLang="en-US" dirty="0" smtClean="0"/>
              <a:t>時，會被特定版本的</a:t>
            </a:r>
            <a:r>
              <a:rPr lang="en-US" altLang="zh-TW" dirty="0" smtClean="0"/>
              <a:t>Microsoft Edge</a:t>
            </a:r>
            <a:r>
              <a:rPr lang="zh-TW" altLang="en-US" dirty="0" smtClean="0"/>
              <a:t>自動替換。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8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2023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以色列回擊哈瑪斯的戰事中，馬斯克提供天羅「星鏈」通訊網路，支援加薩走廊被認可的人道救援組織。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生成式</a:t>
            </a:r>
            <a:r>
              <a:rPr lang="en-US" altLang="zh-TW" dirty="0" smtClean="0"/>
              <a:t>AI</a:t>
            </a:r>
            <a:r>
              <a:rPr lang="zh-TW" altLang="en-US" dirty="0" smtClean="0"/>
              <a:t>革命浪潮，</a:t>
            </a:r>
            <a:r>
              <a:rPr lang="en-US" altLang="zh-TW" dirty="0" smtClean="0"/>
              <a:t>Google</a:t>
            </a:r>
            <a:r>
              <a:rPr lang="zh-TW" altLang="en-US" dirty="0" smtClean="0"/>
              <a:t>推出新世代多模態大型語言模型</a:t>
            </a:r>
            <a:r>
              <a:rPr lang="en-US" altLang="zh-TW" dirty="0" smtClean="0"/>
              <a:t>Gemini</a:t>
            </a:r>
            <a:r>
              <a:rPr lang="zh-TW" altLang="en-US" dirty="0" smtClean="0"/>
              <a:t>。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04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mtClean="0"/>
              <a:t>第四代電腦：超大型積體電路時期</a:t>
            </a:r>
            <a:br>
              <a:rPr lang="zh-TW" altLang="en-US" smtClean="0"/>
            </a:br>
            <a:r>
              <a:rPr lang="en-US" altLang="zh-TW" smtClean="0"/>
              <a:t>(1971~</a:t>
            </a:r>
            <a:r>
              <a:rPr lang="zh-TW" altLang="en-US" smtClean="0"/>
              <a:t>迄今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西元</a:t>
            </a:r>
            <a:r>
              <a:rPr lang="en-US" altLang="zh-TW" dirty="0" smtClean="0"/>
              <a:t>2024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台積電在日本熊本的建廠速度和投資規模讓業界大開眼界。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全球最大的</a:t>
            </a:r>
            <a:r>
              <a:rPr lang="en-US" altLang="zh-TW" dirty="0" smtClean="0"/>
              <a:t>GPU</a:t>
            </a:r>
            <a:r>
              <a:rPr lang="zh-TW" altLang="en-US" dirty="0" smtClean="0"/>
              <a:t>公司</a:t>
            </a:r>
            <a:r>
              <a:rPr lang="en-US" altLang="zh-TW" dirty="0" smtClean="0"/>
              <a:t>NVIDIA</a:t>
            </a:r>
            <a:r>
              <a:rPr lang="zh-TW" altLang="en-US" dirty="0" smtClean="0"/>
              <a:t>的執行長黃仁勳與專家們在</a:t>
            </a:r>
            <a:r>
              <a:rPr lang="en-US" altLang="zh-TW" dirty="0" smtClean="0"/>
              <a:t>GTC 2024</a:t>
            </a:r>
            <a:r>
              <a:rPr lang="zh-TW" altLang="en-US" dirty="0" smtClean="0"/>
              <a:t>分享人工智慧影響各行各業與日常生活的重大突破。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20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量子電腦是計算武林的未來盟主嗎？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/>
              <a:t>2021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10</a:t>
            </a:r>
            <a:r>
              <a:rPr lang="zh-TW" altLang="en-US" dirty="0" smtClean="0"/>
              <a:t>月，</a:t>
            </a:r>
            <a:r>
              <a:rPr lang="en-US" altLang="zh-TW" dirty="0" err="1" smtClean="0"/>
              <a:t>IonQ</a:t>
            </a:r>
            <a:r>
              <a:rPr lang="zh-TW" altLang="en-US" dirty="0" smtClean="0"/>
              <a:t>在紐約證交所以</a:t>
            </a:r>
            <a:r>
              <a:rPr lang="en-US" altLang="zh-TW" dirty="0" smtClean="0"/>
              <a:t>SPAC</a:t>
            </a:r>
            <a:r>
              <a:rPr lang="zh-TW" altLang="en-US" dirty="0" smtClean="0"/>
              <a:t>（特殊目的收購公司）模式上市，成為首家公開發行的量子電腦公司，豎立量子計算領域在商業上里程碑。</a:t>
            </a:r>
            <a:endParaRPr lang="en-US" altLang="zh-TW" dirty="0" smtClean="0"/>
          </a:p>
          <a:p>
            <a:r>
              <a:rPr lang="zh-TW" altLang="en-US" dirty="0" smtClean="0"/>
              <a:t>      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47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自</a:t>
            </a:r>
            <a:r>
              <a:rPr lang="zh-TW" altLang="en-US" dirty="0" smtClean="0"/>
              <a:t>七○年代起，科學界已醞釀利用量子特性加速運算的想法。四十年前，費曼認為傳統電腦無法模擬複雜的量子現象，提議建造量子電腦，以量子本身的潛質來模擬，開啟了量子計算領域的拓荒熱潮。</a:t>
            </a:r>
            <a:endParaRPr lang="en-US" altLang="zh-TW" dirty="0" smtClean="0"/>
          </a:p>
          <a:p>
            <a:r>
              <a:rPr lang="zh-TW" altLang="en-US" dirty="0" smtClean="0"/>
              <a:t>量子</a:t>
            </a:r>
            <a:r>
              <a:rPr lang="zh-TW" altLang="en-US" dirty="0" smtClean="0"/>
              <a:t>電腦的研發，無論是硬體實現或理論推導都極具挑戰性。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77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1-1 </a:t>
            </a:r>
            <a:r>
              <a:rPr lang="zh-TW" altLang="en-US" dirty="0"/>
              <a:t>計算機科學大事記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西元</a:t>
            </a:r>
            <a:r>
              <a:rPr lang="en-US" altLang="zh-TW" dirty="0"/>
              <a:t>1938</a:t>
            </a:r>
            <a:r>
              <a:rPr lang="zh-TW" altLang="en-US" dirty="0"/>
              <a:t>年</a:t>
            </a:r>
          </a:p>
          <a:p>
            <a:pPr lvl="1"/>
            <a:r>
              <a:rPr lang="zh-TW" altLang="en-US" dirty="0"/>
              <a:t>史丹佛大學同學</a:t>
            </a:r>
            <a:r>
              <a:rPr lang="en-US" altLang="zh-TW" dirty="0"/>
              <a:t>William Hewlett</a:t>
            </a:r>
            <a:r>
              <a:rPr lang="zh-TW" altLang="en-US" dirty="0"/>
              <a:t>和</a:t>
            </a:r>
            <a:r>
              <a:rPr lang="en-US" altLang="zh-TW" dirty="0"/>
              <a:t>David Packard</a:t>
            </a:r>
            <a:r>
              <a:rPr lang="zh-TW" altLang="en-US" dirty="0"/>
              <a:t>在加州</a:t>
            </a:r>
            <a:r>
              <a:rPr lang="en-US" altLang="zh-TW" dirty="0"/>
              <a:t>Palo Alto</a:t>
            </a:r>
            <a:r>
              <a:rPr lang="zh-TW" altLang="en-US" dirty="0"/>
              <a:t>的車庫組成</a:t>
            </a:r>
            <a:r>
              <a:rPr lang="en-US" altLang="zh-TW" dirty="0"/>
              <a:t>Hewlett-Packard (HP) </a:t>
            </a:r>
            <a:r>
              <a:rPr lang="zh-TW" altLang="en-US" dirty="0"/>
              <a:t>公司雛型，</a:t>
            </a:r>
            <a:r>
              <a:rPr lang="en-US" altLang="zh-TW" dirty="0"/>
              <a:t>1939</a:t>
            </a:r>
            <a:r>
              <a:rPr lang="zh-TW" altLang="en-US" dirty="0"/>
              <a:t>年正式成立</a:t>
            </a:r>
            <a:r>
              <a:rPr lang="en-US" altLang="zh-TW" dirty="0"/>
              <a:t>HP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5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C00000"/>
                </a:solidFill>
              </a:rPr>
              <a:t>我不是機器人</a:t>
            </a:r>
            <a:r>
              <a:rPr lang="zh-TW" altLang="en-US" dirty="0" smtClean="0"/>
              <a:t>　　</a:t>
            </a:r>
            <a:endParaRPr lang="en-US" altLang="zh-TW" dirty="0" smtClean="0"/>
          </a:p>
          <a:p>
            <a:r>
              <a:rPr lang="zh-TW" altLang="en-US" dirty="0" smtClean="0"/>
              <a:t>圖形驗證碼用來判定使用者是不是「人類」，以遏止機器人程式以大批輸入來破解密碼、快速搶票、大量下單或攻擊系統。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546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所以在人流眾多的網路平台，都會看到類似的關卡，如高鐵訂票系統，「為了確保交易安全，請輸入右圖中之驗證碼」，臺鐵訂票系統，訂票時要勾選「我不是機器人」。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67221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1-2 </a:t>
            </a:r>
            <a:r>
              <a:rPr lang="zh-TW" altLang="en-US" dirty="0" smtClean="0"/>
              <a:t>當代計算機的通用架構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當今計算機的通用架構，是基於</a:t>
            </a:r>
            <a:r>
              <a:rPr lang="zh-TW" altLang="en-US" dirty="0" smtClean="0">
                <a:solidFill>
                  <a:srgbClr val="C00000"/>
                </a:solidFill>
              </a:rPr>
              <a:t>馮紐曼模式</a:t>
            </a:r>
            <a:r>
              <a:rPr lang="en-US" altLang="zh-TW" dirty="0" smtClean="0"/>
              <a:t>(von Neumann Model)</a:t>
            </a:r>
            <a:r>
              <a:rPr lang="zh-TW" altLang="en-US" dirty="0" smtClean="0"/>
              <a:t>架構，此架構的主要精神在於</a:t>
            </a:r>
            <a:r>
              <a:rPr lang="zh-TW" altLang="en-US" dirty="0" smtClean="0">
                <a:solidFill>
                  <a:srgbClr val="C00000"/>
                </a:solidFill>
              </a:rPr>
              <a:t>儲存程式</a:t>
            </a:r>
            <a:r>
              <a:rPr lang="en-US" altLang="zh-TW" dirty="0" smtClean="0"/>
              <a:t>(stored program)</a:t>
            </a:r>
            <a:r>
              <a:rPr lang="zh-TW" altLang="en-US" dirty="0" smtClean="0"/>
              <a:t>的概念</a:t>
            </a:r>
            <a:r>
              <a:rPr lang="zh-TW" altLang="en-US" dirty="0" smtClean="0"/>
              <a:t>。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87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1-2 </a:t>
            </a:r>
            <a:r>
              <a:rPr lang="zh-TW" altLang="en-US" dirty="0" smtClean="0"/>
              <a:t>當代計算機的通用架構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馮紐曼在</a:t>
            </a:r>
            <a:r>
              <a:rPr lang="en-US" altLang="zh-TW" smtClean="0"/>
              <a:t>1945</a:t>
            </a:r>
            <a:r>
              <a:rPr lang="zh-TW" altLang="en-US" smtClean="0"/>
              <a:t>年提出這種儲存程式概念及可行架構的論文。</a:t>
            </a:r>
            <a:endParaRPr lang="en-US" altLang="zh-TW" smtClean="0"/>
          </a:p>
          <a:p>
            <a:r>
              <a:rPr lang="zh-TW" altLang="en-US" smtClean="0"/>
              <a:t>據此設計出</a:t>
            </a:r>
            <a:r>
              <a:rPr lang="en-US" altLang="zh-TW" smtClean="0"/>
              <a:t>1952</a:t>
            </a:r>
            <a:r>
              <a:rPr lang="zh-TW" altLang="en-US" smtClean="0"/>
              <a:t>年出品的</a:t>
            </a:r>
            <a:r>
              <a:rPr lang="en-US" altLang="zh-TW" smtClean="0"/>
              <a:t>EDVAC</a:t>
            </a:r>
            <a:r>
              <a:rPr lang="zh-TW" altLang="en-US" smtClean="0"/>
              <a:t>，但這類型最早的電腦卻是</a:t>
            </a:r>
            <a:r>
              <a:rPr lang="en-US" altLang="zh-TW" smtClean="0"/>
              <a:t>1948</a:t>
            </a:r>
            <a:r>
              <a:rPr lang="zh-TW" altLang="en-US" smtClean="0"/>
              <a:t>年英國的曼徹斯特馬克一號</a:t>
            </a:r>
            <a:r>
              <a:rPr lang="en-US" altLang="zh-TW" smtClean="0"/>
              <a:t>(Manchester Mark I)</a:t>
            </a:r>
            <a:r>
              <a:rPr lang="zh-TW" altLang="en-US" smtClean="0"/>
              <a:t>。</a:t>
            </a:r>
          </a:p>
          <a:p>
            <a:endParaRPr lang="zh-TW" altLang="en-US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55638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當代計算機的通用架構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馮紐曼模式主要有四大子系統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記憶體</a:t>
            </a:r>
            <a:r>
              <a:rPr lang="en-US" altLang="zh-TW" dirty="0"/>
              <a:t>(Memory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算術</a:t>
            </a:r>
            <a:r>
              <a:rPr lang="zh-TW" altLang="en-US" dirty="0"/>
              <a:t>邏輯單元</a:t>
            </a:r>
            <a:r>
              <a:rPr lang="en-US" altLang="zh-TW" dirty="0"/>
              <a:t>(Arithmetic Logic Unit</a:t>
            </a:r>
            <a:r>
              <a:rPr lang="zh-TW" altLang="en-US" dirty="0"/>
              <a:t>；</a:t>
            </a:r>
            <a:r>
              <a:rPr lang="en-US" altLang="zh-TW" dirty="0" err="1"/>
              <a:t>ALU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控制單元</a:t>
            </a:r>
            <a:r>
              <a:rPr lang="en-US" altLang="zh-TW" dirty="0"/>
              <a:t>(Control Unit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輸入</a:t>
            </a:r>
            <a:r>
              <a:rPr lang="zh-TW" altLang="en-US" dirty="0"/>
              <a:t>／輸出</a:t>
            </a:r>
            <a:r>
              <a:rPr lang="en-US" altLang="zh-TW" dirty="0"/>
              <a:t>(Input</a:t>
            </a:r>
            <a:r>
              <a:rPr lang="zh-TW" altLang="en-US" dirty="0"/>
              <a:t>／</a:t>
            </a:r>
            <a:r>
              <a:rPr lang="en-US" altLang="zh-TW" dirty="0"/>
              <a:t>Output</a:t>
            </a:r>
            <a:r>
              <a:rPr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49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1-2 </a:t>
            </a:r>
            <a:r>
              <a:rPr lang="zh-TW" altLang="en-US" dirty="0"/>
              <a:t>當代計算機的通用架構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算術邏輯單元和控制單元合起來稱為</a:t>
            </a:r>
            <a:r>
              <a:rPr lang="zh-TW" altLang="en-US" dirty="0">
                <a:solidFill>
                  <a:srgbClr val="C00000"/>
                </a:solidFill>
              </a:rPr>
              <a:t>中央處理器</a:t>
            </a:r>
            <a:r>
              <a:rPr lang="en-US" altLang="zh-TW" dirty="0"/>
              <a:t>(Central Processing Unit</a:t>
            </a:r>
            <a:r>
              <a:rPr lang="zh-TW" altLang="en-US" dirty="0"/>
              <a:t>；</a:t>
            </a:r>
            <a:r>
              <a:rPr lang="en-US" altLang="zh-TW" dirty="0"/>
              <a:t>CPU)</a:t>
            </a:r>
            <a:r>
              <a:rPr lang="zh-TW" altLang="en-US" dirty="0"/>
              <a:t>。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871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1216136"/>
            <a:ext cx="5580620" cy="345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群組 4"/>
          <p:cNvGrpSpPr/>
          <p:nvPr/>
        </p:nvGrpSpPr>
        <p:grpSpPr>
          <a:xfrm rot="21449515">
            <a:off x="521550" y="812343"/>
            <a:ext cx="2722152" cy="439438"/>
            <a:chOff x="4599954" y="5187677"/>
            <a:chExt cx="2722152" cy="585917"/>
          </a:xfrm>
          <a:solidFill>
            <a:schemeClr val="accent5">
              <a:lumMod val="75000"/>
            </a:schemeClr>
          </a:solidFill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grpSp>
          <p:nvGrpSpPr>
            <p:cNvPr id="6" name="群組 5"/>
            <p:cNvGrpSpPr/>
            <p:nvPr/>
          </p:nvGrpSpPr>
          <p:grpSpPr>
            <a:xfrm rot="21265917">
              <a:off x="4599954" y="5187677"/>
              <a:ext cx="2722152" cy="585917"/>
              <a:chOff x="358965" y="1088740"/>
              <a:chExt cx="2722152" cy="585917"/>
            </a:xfrm>
            <a:grpFill/>
          </p:grpSpPr>
          <p:sp>
            <p:nvSpPr>
              <p:cNvPr id="8" name="矩形 7"/>
              <p:cNvSpPr/>
              <p:nvPr/>
            </p:nvSpPr>
            <p:spPr>
              <a:xfrm>
                <a:off x="358966" y="1088740"/>
                <a:ext cx="2722151" cy="58591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9" name="Picture 3" descr="D:\製作中\02再版書\0558909\標籤.png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965" y="1088740"/>
                <a:ext cx="398424" cy="58591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 prst="artDeco"/>
                <a:contourClr>
                  <a:srgbClr val="FFFFFF"/>
                </a:contourClr>
              </a:sp3d>
              <a:extLst/>
            </p:spPr>
          </p:pic>
        </p:grpSp>
        <p:sp>
          <p:nvSpPr>
            <p:cNvPr id="7" name="矩形 6"/>
            <p:cNvSpPr/>
            <p:nvPr/>
          </p:nvSpPr>
          <p:spPr>
            <a:xfrm rot="21265917">
              <a:off x="5439441" y="5234413"/>
              <a:ext cx="1338828" cy="492442"/>
            </a:xfrm>
            <a:prstGeom prst="rect">
              <a:avLst/>
            </a:prstGeom>
            <a:grp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>
              <a:spAutoFit/>
            </a:bodyPr>
            <a:lstStyle/>
            <a:p>
              <a:r>
                <a:rPr lang="zh-TW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馮</a:t>
              </a:r>
              <a:r>
                <a:rPr lang="zh-TW" altLang="en-US" dirty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紐曼</a:t>
              </a:r>
              <a:r>
                <a:rPr lang="zh-TW" altLang="en-US" dirty="0" smtClean="0">
                  <a:solidFill>
                    <a:srgbClr val="FFFFFF"/>
                  </a:solidFill>
                  <a:latin typeface="微軟正黑體" pitchFamily="34" charset="-120"/>
                  <a:ea typeface="微軟正黑體" pitchFamily="34" charset="-120"/>
                </a:rPr>
                <a:t>模式</a:t>
              </a:r>
              <a:endParaRPr lang="zh-TW" altLang="en-US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5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記憶體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在馮紐曼模式裡，記憶體除了用來儲存數位資料以及運算後的結果，同時也用來儲存程式。</a:t>
            </a:r>
            <a:endParaRPr lang="en-US" altLang="zh-TW" dirty="0" smtClean="0"/>
          </a:p>
          <a:p>
            <a:r>
              <a:rPr lang="zh-TW" altLang="en-US" dirty="0" smtClean="0"/>
              <a:t>記憶體同時儲存</a:t>
            </a:r>
            <a:r>
              <a:rPr lang="zh-TW" altLang="en-US" dirty="0" smtClean="0">
                <a:solidFill>
                  <a:srgbClr val="C00000"/>
                </a:solidFill>
              </a:rPr>
              <a:t>程式及資料</a:t>
            </a:r>
            <a:r>
              <a:rPr lang="zh-TW" altLang="en-US" dirty="0" smtClean="0"/>
              <a:t>，當操作不同程序時，只要載入相對應的程式即可，不必另外改變硬體。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2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算術邏輯單元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負責資料的運算處理，包括加減乘除等運算及邏輯上的處理</a:t>
            </a:r>
            <a:r>
              <a:rPr lang="en-US" altLang="zh-TW" smtClean="0"/>
              <a:t>(</a:t>
            </a:r>
            <a:r>
              <a:rPr lang="zh-TW" altLang="en-US" smtClean="0"/>
              <a:t>例如：比較兩個數的大小</a:t>
            </a:r>
            <a:r>
              <a:rPr lang="en-US" altLang="zh-TW" smtClean="0"/>
              <a:t>)</a:t>
            </a:r>
            <a:r>
              <a:rPr lang="zh-TW" altLang="en-US" smtClean="0"/>
              <a:t>。</a:t>
            </a:r>
          </a:p>
          <a:p>
            <a:endParaRPr lang="zh-TW" altLang="en-US" dirty="0"/>
          </a:p>
        </p:txBody>
      </p:sp>
      <p:sp>
        <p:nvSpPr>
          <p:cNvPr id="5" name="標題 2"/>
          <p:cNvSpPr txBox="1">
            <a:spLocks/>
          </p:cNvSpPr>
          <p:nvPr/>
        </p:nvSpPr>
        <p:spPr>
          <a:xfrm>
            <a:off x="468751" y="26260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  <a:cs typeface="+mj-cs"/>
              </a:defRPr>
            </a:lvl1pPr>
          </a:lstStyle>
          <a:p>
            <a:endParaRPr lang="zh-TW" altLang="en-US" sz="3600" dirty="0"/>
          </a:p>
        </p:txBody>
      </p:sp>
      <p:sp>
        <p:nvSpPr>
          <p:cNvPr id="6" name="內容版面配置區 3"/>
          <p:cNvSpPr txBox="1">
            <a:spLocks/>
          </p:cNvSpPr>
          <p:nvPr/>
        </p:nvSpPr>
        <p:spPr>
          <a:xfrm>
            <a:off x="468751" y="3651870"/>
            <a:ext cx="8229600" cy="877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zh-TW" altLang="en-US" sz="28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914400" indent="-4572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3" panose="05040102010807070707" pitchFamily="18" charset="2"/>
              <a:buChar char=""/>
              <a:defRPr lang="zh-TW" altLang="en-US" sz="26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微軟正黑體" panose="020B0604030504040204" pitchFamily="34" charset="-120"/>
              <a:buChar char="■"/>
              <a:defRPr lang="zh-TW" altLang="en-US" sz="24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2000" b="1" kern="1200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zh-TW" altLang="en-US" sz="1800" b="1" kern="12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665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控制單元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控制記憶體、輸出入及算術邏輯單元的運作，相當於大腦的中樞神經。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32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3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4441</Words>
  <Application>Microsoft Office PowerPoint</Application>
  <PresentationFormat>如螢幕大小 (16:9)</PresentationFormat>
  <Paragraphs>447</Paragraphs>
  <Slides>102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102</vt:i4>
      </vt:variant>
    </vt:vector>
  </HeadingPairs>
  <TitlesOfParts>
    <vt:vector size="103" baseType="lpstr">
      <vt:lpstr>Office 佈景主題</vt:lpstr>
      <vt:lpstr>PowerPoint 簡報</vt:lpstr>
      <vt:lpstr>1-1 計算機科學大事記</vt:lpstr>
      <vt:lpstr>1-1 計算機科學大事記</vt:lpstr>
      <vt:lpstr>1-1 計算機科學大事記</vt:lpstr>
      <vt:lpstr>1-1 計算機科學大事記</vt:lpstr>
      <vt:lpstr>IBM的前身</vt:lpstr>
      <vt:lpstr>1-1 計算機科學大事記</vt:lpstr>
      <vt:lpstr>1-1 計算機科學大事記</vt:lpstr>
      <vt:lpstr>1-1 計算機科學大事記</vt:lpstr>
      <vt:lpstr>PowerPoint 簡報</vt:lpstr>
      <vt:lpstr>1-1 計算機科學大事記</vt:lpstr>
      <vt:lpstr>1-1 計算機科學大事記</vt:lpstr>
      <vt:lpstr>1-1 計算機科學大事記</vt:lpstr>
      <vt:lpstr>1-1 計算機科學大事記</vt:lpstr>
      <vt:lpstr>PowerPoint 簡報</vt:lpstr>
      <vt:lpstr>第一代電腦：真空管時期 (1946~1958)</vt:lpstr>
      <vt:lpstr>第一代電腦：真空管時期(1946~1958)</vt:lpstr>
      <vt:lpstr>第一代電腦：真空管時期(1946~1958)</vt:lpstr>
      <vt:lpstr>第一代電腦：真空管時期(1946~1958)</vt:lpstr>
      <vt:lpstr>第一代電腦：真空管時期(1946~1958)</vt:lpstr>
      <vt:lpstr>PowerPoint 簡報</vt:lpstr>
      <vt:lpstr>PowerPoint 簡報</vt:lpstr>
      <vt:lpstr>第二代電腦：電晶體時期(1959~1963)</vt:lpstr>
      <vt:lpstr>第二代電腦：電晶體時期(1959~1963)</vt:lpstr>
      <vt:lpstr>第二代電腦：電晶體時期(1959~1963)</vt:lpstr>
      <vt:lpstr>第二代電腦：電晶體時期(1959~1963)</vt:lpstr>
      <vt:lpstr>第二代電腦：電晶體時期(1959~1963)</vt:lpstr>
      <vt:lpstr>第三代電腦：積體電路時期(1964~1970)</vt:lpstr>
      <vt:lpstr>第三代電腦：積體電路時期(1964~1970)</vt:lpstr>
      <vt:lpstr>第三代電腦：積體電路時期(1964~1970)</vt:lpstr>
      <vt:lpstr>第三代電腦：積體電路時期(1964~1970)</vt:lpstr>
      <vt:lpstr>第三代電腦：積體電路時期(1964~1970)</vt:lpstr>
      <vt:lpstr>第四代電腦：超大型積體電路時期 (1971~迄今)</vt:lpstr>
      <vt:lpstr>PowerPoint 簡報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PowerPoint 簡報</vt:lpstr>
      <vt:lpstr>第四代電腦：超大型積體電路時期 (1971~迄今)</vt:lpstr>
      <vt:lpstr>第四代電腦：超大型積體電路時期 (1971~迄今)</vt:lpstr>
      <vt:lpstr>PowerPoint 簡報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第四代電腦：超大型積體電路時期 (1971~迄今)</vt:lpstr>
      <vt:lpstr>PowerPoint 簡報</vt:lpstr>
      <vt:lpstr>PowerPoint 簡報</vt:lpstr>
      <vt:lpstr>PowerPoint 簡報</vt:lpstr>
      <vt:lpstr>PowerPoint 簡報</vt:lpstr>
      <vt:lpstr>1-2 當代計算機的通用架構</vt:lpstr>
      <vt:lpstr>1-2 當代計算機的通用架構</vt:lpstr>
      <vt:lpstr>1-2 當代計算機的通用架構</vt:lpstr>
      <vt:lpstr>1-2 當代計算機的通用架構</vt:lpstr>
      <vt:lpstr>PowerPoint 簡報</vt:lpstr>
      <vt:lpstr>記憶體</vt:lpstr>
      <vt:lpstr>算術邏輯單元</vt:lpstr>
      <vt:lpstr>控制單元</vt:lpstr>
      <vt:lpstr>輸入／輸出</vt:lpstr>
      <vt:lpstr>輸入／輸出</vt:lpstr>
      <vt:lpstr>PowerPoint 簡報</vt:lpstr>
    </vt:vector>
  </TitlesOfParts>
  <Company>FDZone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ox01ox01</dc:creator>
  <cp:lastModifiedBy>chwa</cp:lastModifiedBy>
  <cp:revision>201</cp:revision>
  <dcterms:created xsi:type="dcterms:W3CDTF">2015-04-21T01:58:17Z</dcterms:created>
  <dcterms:modified xsi:type="dcterms:W3CDTF">2024-06-03T07:26:56Z</dcterms:modified>
</cp:coreProperties>
</file>